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77443" r:id="rId2"/>
    <p:sldId id="214747744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an Haughton" userId="80e9cf4c-614c-4214-8d26-2fc917b9bfcf" providerId="ADAL" clId="{79EB3BF2-7BF6-45D1-A903-AF14C52E2FA2}"/>
    <pc:docChg chg="modSld">
      <pc:chgData name="Aidan Haughton" userId="80e9cf4c-614c-4214-8d26-2fc917b9bfcf" providerId="ADAL" clId="{79EB3BF2-7BF6-45D1-A903-AF14C52E2FA2}" dt="2025-05-14T11:57:41.400" v="1" actId="207"/>
      <pc:docMkLst>
        <pc:docMk/>
      </pc:docMkLst>
      <pc:sldChg chg="modSp mod">
        <pc:chgData name="Aidan Haughton" userId="80e9cf4c-614c-4214-8d26-2fc917b9bfcf" providerId="ADAL" clId="{79EB3BF2-7BF6-45D1-A903-AF14C52E2FA2}" dt="2025-05-14T11:57:41.400" v="1" actId="207"/>
        <pc:sldMkLst>
          <pc:docMk/>
          <pc:sldMk cId="1741575668" sldId="2147477443"/>
        </pc:sldMkLst>
        <pc:spChg chg="mod">
          <ac:chgData name="Aidan Haughton" userId="80e9cf4c-614c-4214-8d26-2fc917b9bfcf" providerId="ADAL" clId="{79EB3BF2-7BF6-45D1-A903-AF14C52E2FA2}" dt="2025-05-14T11:57:41.400" v="1" actId="207"/>
          <ac:spMkLst>
            <pc:docMk/>
            <pc:sldMk cId="1741575668" sldId="2147477443"/>
            <ac:spMk id="51" creationId="{6C0CA438-708B-D14D-4612-88DC0691F9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6290-6D5A-499A-96DA-ACDBD41AC59C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76F85-7DF7-4C91-B3D2-9F5A2897A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97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34E84-C538-456E-9D17-5DEAA57ABBD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30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34E84-C538-456E-9D17-5DEAA57ABBD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li Regular Roman" panose="00000500000000000000" pitchFamily="2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li Regular Roman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35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F8A36-6192-88EB-4C32-B09EC8D96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225D6-28C1-3687-DF98-948C03556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307F-0DE5-5F42-D8CD-DC5B19EA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499A6-15AC-4566-0D4F-37D7415E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7958B-08D7-1707-F317-CE937CD5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6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18DC-9DBE-4AAD-2C25-AC2416B5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6D7AE-33D8-F5B4-7DF5-DDDAA395F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9F8C-BC36-BDEE-03E6-29FAD349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07F87-5365-C21B-891E-87EBC29E8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B3240-340A-B106-D23C-F24ADFB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41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3076A-0DAC-B3F1-9985-061BF37A38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BDC77-1509-43FD-25BE-61602CC4F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B77A-1B45-E34B-AE76-98CF5D5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E4F9A-5DF0-FDBF-A145-2C75B768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23B80-FD7A-D71E-7206-C2C60647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5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er story - With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1BEA3A-0FEC-6941-95DC-E2C7AA75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CDB12-45E5-4FD7-AE50-9CB5AFC72BA1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DC0B162-07EB-4ED4-84A2-ACF544557B9E}"/>
              </a:ext>
            </a:extLst>
          </p:cNvPr>
          <p:cNvGrpSpPr/>
          <p:nvPr userDrawn="1"/>
        </p:nvGrpSpPr>
        <p:grpSpPr>
          <a:xfrm>
            <a:off x="12431200" y="152485"/>
            <a:ext cx="971741" cy="2368319"/>
            <a:chOff x="12431200" y="152485"/>
            <a:chExt cx="971741" cy="236831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9657E1-6C96-4839-BCA7-C42810324AE2}"/>
                </a:ext>
              </a:extLst>
            </p:cNvPr>
            <p:cNvGrpSpPr/>
            <p:nvPr userDrawn="1"/>
          </p:nvGrpSpPr>
          <p:grpSpPr>
            <a:xfrm>
              <a:off x="12431200" y="152485"/>
              <a:ext cx="971741" cy="1804040"/>
              <a:chOff x="12431200" y="152485"/>
              <a:chExt cx="971741" cy="180404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00EBC18-6358-4A63-9B08-131634DE5CEB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431200" y="1547042"/>
                <a:ext cx="409483" cy="409483"/>
              </a:xfrm>
              <a:prstGeom prst="ellipse">
                <a:avLst/>
              </a:prstGeom>
              <a:solidFill>
                <a:srgbClr val="C530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rtlCol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355C262-8B2E-498D-B91A-37571CDE95B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431200" y="976700"/>
                <a:ext cx="409483" cy="409483"/>
              </a:xfrm>
              <a:prstGeom prst="ellipse">
                <a:avLst/>
              </a:prstGeom>
              <a:solidFill>
                <a:srgbClr val="6B04A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rtlCol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4FDB770-DF01-42BA-9938-932956327B2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431200" y="412421"/>
                <a:ext cx="409483" cy="409483"/>
              </a:xfrm>
              <a:prstGeom prst="ellipse">
                <a:avLst/>
              </a:prstGeom>
              <a:solidFill>
                <a:srgbClr val="3D115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rtlCol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0C1DF91-3BB2-4C5B-9A8A-3231329F1246}"/>
                  </a:ext>
                </a:extLst>
              </p:cNvPr>
              <p:cNvSpPr/>
              <p:nvPr userDrawn="1"/>
            </p:nvSpPr>
            <p:spPr>
              <a:xfrm>
                <a:off x="12431200" y="152485"/>
                <a:ext cx="971741" cy="178053"/>
              </a:xfrm>
              <a:prstGeom prst="rect">
                <a:avLst/>
              </a:prstGeom>
            </p:spPr>
            <p:txBody>
              <a:bodyPr vert="horz" wrap="square" lIns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Primary Palette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1808ED0-648E-4675-B4E0-770BCB244D5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914957" y="1547042"/>
                <a:ext cx="409483" cy="409483"/>
              </a:xfrm>
              <a:prstGeom prst="ellipse">
                <a:avLst/>
              </a:prstGeom>
              <a:solidFill>
                <a:srgbClr val="BECCD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rtlCol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4A32885-A7EF-468F-99CF-F9734CC38725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914957" y="976700"/>
                <a:ext cx="409483" cy="409483"/>
              </a:xfrm>
              <a:prstGeom prst="ellipse">
                <a:avLst/>
              </a:prstGeom>
              <a:solidFill>
                <a:srgbClr val="7382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rtlCol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95FA0A3-86E5-4AFC-B2B2-E43CC0ADA2FF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12914957" y="412421"/>
                <a:ext cx="409483" cy="409483"/>
              </a:xfrm>
              <a:prstGeom prst="ellipse">
                <a:avLst/>
              </a:prstGeom>
              <a:solidFill>
                <a:srgbClr val="363D4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wrap="square" rtlCol="0" anchor="t" anchorCtr="0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Arial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9FD60B8-9D5F-49B4-97DA-55D7B6F2E8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14957" y="2111321"/>
              <a:ext cx="409483" cy="409483"/>
            </a:xfrm>
            <a:prstGeom prst="ellipse">
              <a:avLst/>
            </a:prstGeom>
            <a:solidFill>
              <a:srgbClr val="F7F3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19C001-D92A-42DD-A34F-FE649A8A3384}"/>
              </a:ext>
            </a:extLst>
          </p:cNvPr>
          <p:cNvGrpSpPr/>
          <p:nvPr userDrawn="1"/>
        </p:nvGrpSpPr>
        <p:grpSpPr>
          <a:xfrm>
            <a:off x="12431200" y="4770851"/>
            <a:ext cx="1376999" cy="1419507"/>
            <a:chOff x="12431200" y="4979663"/>
            <a:chExt cx="1376999" cy="1419507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0AF656-FC77-47F5-8299-B5E0265AAC7C}"/>
                </a:ext>
              </a:extLst>
            </p:cNvPr>
            <p:cNvSpPr/>
            <p:nvPr userDrawn="1"/>
          </p:nvSpPr>
          <p:spPr>
            <a:xfrm>
              <a:off x="12431200" y="4979663"/>
              <a:ext cx="971741" cy="178053"/>
            </a:xfrm>
            <a:prstGeom prst="rect">
              <a:avLst/>
            </a:prstGeom>
          </p:spPr>
          <p:txBody>
            <a:bodyPr vert="horz" wrap="square" lIns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Highlight Colors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7BFAE5-77D3-4E35-B15B-A5C4D9897B9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31200" y="5420034"/>
              <a:ext cx="409483" cy="409483"/>
            </a:xfrm>
            <a:prstGeom prst="ellipse">
              <a:avLst/>
            </a:prstGeom>
            <a:solidFill>
              <a:srgbClr val="F706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7719DA5-86E0-4F30-AEF6-A49F663B33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31200" y="5989687"/>
              <a:ext cx="409483" cy="409483"/>
            </a:xfrm>
            <a:prstGeom prst="ellipse">
              <a:avLst/>
            </a:prstGeom>
            <a:solidFill>
              <a:srgbClr val="960A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EB012BF-D980-45E8-9535-6CC2141D86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14957" y="5420034"/>
              <a:ext cx="409483" cy="409483"/>
            </a:xfrm>
            <a:prstGeom prst="ellipse">
              <a:avLst/>
            </a:prstGeom>
            <a:solidFill>
              <a:srgbClr val="FFBC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8E47A85-6360-4E8E-9B33-28728CD7CE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14957" y="5989687"/>
              <a:ext cx="409483" cy="409483"/>
            </a:xfrm>
            <a:prstGeom prst="ellipse">
              <a:avLst/>
            </a:prstGeom>
            <a:solidFill>
              <a:srgbClr val="FA961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54DCBD9-261C-41E6-A712-12B294F40F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398716" y="5420034"/>
              <a:ext cx="409483" cy="409483"/>
            </a:xfrm>
            <a:prstGeom prst="ellipse">
              <a:avLst/>
            </a:prstGeom>
            <a:solidFill>
              <a:srgbClr val="FF6C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4ACF2DF-3FC9-4578-9B78-6A2935237D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398716" y="5989687"/>
              <a:ext cx="409483" cy="409483"/>
            </a:xfrm>
            <a:prstGeom prst="ellipse">
              <a:avLst/>
            </a:prstGeom>
            <a:solidFill>
              <a:srgbClr val="DB2F2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52970FF-A77E-476A-8C32-D31A4F235CDB}"/>
              </a:ext>
            </a:extLst>
          </p:cNvPr>
          <p:cNvGrpSpPr/>
          <p:nvPr userDrawn="1"/>
        </p:nvGrpSpPr>
        <p:grpSpPr>
          <a:xfrm>
            <a:off x="12431200" y="2675600"/>
            <a:ext cx="971741" cy="1940780"/>
            <a:chOff x="12431200" y="2678506"/>
            <a:chExt cx="971741" cy="19407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A6D9301-A04F-4ABD-A8C9-7ACC556F35B3}"/>
                </a:ext>
              </a:extLst>
            </p:cNvPr>
            <p:cNvSpPr/>
            <p:nvPr userDrawn="1"/>
          </p:nvSpPr>
          <p:spPr>
            <a:xfrm>
              <a:off x="12431200" y="2678506"/>
              <a:ext cx="971741" cy="178053"/>
            </a:xfrm>
            <a:prstGeom prst="rect">
              <a:avLst/>
            </a:prstGeom>
          </p:spPr>
          <p:txBody>
            <a:bodyPr vert="horz" wrap="square" lIns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cs typeface="Calibri" panose="020F0502020204030204" pitchFamily="34" charset="0"/>
                </a:rPr>
                <a:t>Secondary Colors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E10E3F4-07B9-42C8-A8CD-1FEC84D2B57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31200" y="3645524"/>
              <a:ext cx="409483" cy="409483"/>
            </a:xfrm>
            <a:prstGeom prst="ellipse">
              <a:avLst/>
            </a:prstGeom>
            <a:solidFill>
              <a:srgbClr val="4D5E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37AD44E-CB7D-4A48-A81F-28EE018FC73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31200" y="3081245"/>
              <a:ext cx="409483" cy="409483"/>
            </a:xfrm>
            <a:prstGeom prst="ellipse">
              <a:avLst/>
            </a:prstGeom>
            <a:solidFill>
              <a:srgbClr val="3B20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8ADC8D7-5DA4-4BF1-BA55-4F21628DE2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14957" y="3645524"/>
              <a:ext cx="409483" cy="409483"/>
            </a:xfrm>
            <a:prstGeom prst="ellipse">
              <a:avLst/>
            </a:prstGeom>
            <a:solidFill>
              <a:srgbClr val="30B8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BD45B49-FE6B-41EF-99B7-2E79B88BF84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14957" y="3081245"/>
              <a:ext cx="409483" cy="409483"/>
            </a:xfrm>
            <a:prstGeom prst="ellipse">
              <a:avLst/>
            </a:prstGeom>
            <a:solidFill>
              <a:srgbClr val="0D90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86CFEAD-7D00-4186-AAF2-8A1A5FDFBC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431200" y="4209803"/>
              <a:ext cx="409483" cy="409483"/>
            </a:xfrm>
            <a:prstGeom prst="ellipse">
              <a:avLst/>
            </a:prstGeom>
            <a:solidFill>
              <a:srgbClr val="94B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DAADCB1-95FA-48F7-B179-DED198345C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914957" y="4209803"/>
              <a:ext cx="409483" cy="409483"/>
            </a:xfrm>
            <a:prstGeom prst="ellipse">
              <a:avLst/>
            </a:prstGeom>
            <a:solidFill>
              <a:srgbClr val="4FD4A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square" rtlCol="0" anchor="t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F987A41-B6E6-4612-A027-FADF1FEE21CE}"/>
              </a:ext>
            </a:extLst>
          </p:cNvPr>
          <p:cNvSpPr txBox="1"/>
          <p:nvPr userDrawn="1"/>
        </p:nvSpPr>
        <p:spPr>
          <a:xfrm>
            <a:off x="13716402" y="133067"/>
            <a:ext cx="170583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9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Change the color of a shape </a:t>
            </a:r>
            <a:br>
              <a:rPr lang="en-US" sz="9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9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or text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900" b="0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Select the shape or text you want to assign a new color to. (To select multiple objects, press Ctrl and then click the shapes.) 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900" b="0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On the Format or Shape Format tab, select Shape Fill (if you're coloring a shape) or Text Fill (if you're coloring text).</a:t>
            </a:r>
            <a:br>
              <a:rPr lang="en-US" sz="900" b="0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900" b="0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900" b="0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The mouse pointer turns into an eyedropper tool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u="none" strike="noStrike">
                <a:solidFill>
                  <a:schemeClr val="bg1">
                    <a:lumMod val="50000"/>
                  </a:schemeClr>
                </a:solidFill>
                <a:effectLst/>
                <a:latin typeface="Segoe UI"/>
              </a:rPr>
              <a:t>As you move your pointer around onscreen, a live preview of the color you're pointing at appears. Hover or pause on a color to see its RGB (Red Green Blue) color coordinates.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b="0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Using the eyedropper, click the color you want to match; it's immediately applied to the selected shape or object.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endParaRPr lang="en-US" sz="900" b="0" i="0" u="none" strike="noStrike" kern="120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9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49F55A2-57E5-47B9-BFE7-59358207AF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12244" y="4384548"/>
            <a:ext cx="1088171" cy="161133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1FEB41C-17FA-4EBB-91E9-E816E4D14A11}"/>
              </a:ext>
            </a:extLst>
          </p:cNvPr>
          <p:cNvSpPr txBox="1"/>
          <p:nvPr userDrawn="1"/>
        </p:nvSpPr>
        <p:spPr>
          <a:xfrm>
            <a:off x="0" y="-345748"/>
            <a:ext cx="12192000" cy="2651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algn="ctr"/>
            <a:r>
              <a:rPr lang="en-GB" sz="1000" baseline="0">
                <a:solidFill>
                  <a:srgbClr val="47505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pasting slides from an older presentation, make sure to select a Slide Master Layout that appears before the Slide Master Layout titled DO NOT USE MASTER SLIDES THAT APPEAR AFTER THIS. 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6EEDFDB-BCCE-C2ED-39C6-2CD222029B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649" y="777240"/>
            <a:ext cx="6355075" cy="769802"/>
          </a:xfrm>
        </p:spPr>
        <p:txBody>
          <a:bodyPr lIns="0">
            <a:noAutofit/>
          </a:bodyPr>
          <a:lstStyle>
            <a:lvl1pPr marL="18288" indent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2600" b="0" cap="none" spc="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[Victory statement including company name, use present tense]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88AE2B9-621D-FDB9-F787-C4BEA0DBF6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646" y="539496"/>
            <a:ext cx="4572000" cy="185631"/>
          </a:xfrm>
        </p:spPr>
        <p:txBody>
          <a:bodyPr lIns="0" tIns="0">
            <a:noAutofit/>
          </a:bodyPr>
          <a:lstStyle>
            <a:lvl1pPr marL="18288" indent="0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  <a:defRPr sz="12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[INDUSTRY]  |  [LOCATION]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37F44028-68ED-7C5D-3C22-A749F4664F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648" y="2141690"/>
            <a:ext cx="6355080" cy="1280160"/>
          </a:xfrm>
        </p:spPr>
        <p:txBody>
          <a:bodyPr lIns="0">
            <a:noAutofit/>
          </a:bodyPr>
          <a:lstStyle>
            <a:lvl1pPr marL="173736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cap="none" spc="0" baseline="0">
                <a:solidFill>
                  <a:schemeClr val="tx1"/>
                </a:solidFill>
              </a:defRPr>
            </a:lvl1pPr>
          </a:lstStyle>
          <a:p>
            <a:pPr marL="171450" indent="-171450">
              <a:spcAft>
                <a:spcPts val="600"/>
              </a:spcAft>
            </a:pPr>
            <a:r>
              <a:rPr lang="en-US" sz="1400">
                <a:latin typeface="Calibri"/>
                <a:cs typeface="Calibri"/>
              </a:rPr>
              <a:t>Outline the challenges the company was facing and manifestation of the pain. Use specific, concrete, and narrativized examples.  (Example: ”Annual storms threaten the stability of the grid, causing power outages for customers and putting repair crews at risk.”)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FC89B468-AB56-6344-E0DF-0EF7571816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48" y="3857297"/>
            <a:ext cx="6355080" cy="608253"/>
          </a:xfrm>
        </p:spPr>
        <p:txBody>
          <a:bodyPr lIns="0">
            <a:noAutofit/>
          </a:bodyPr>
          <a:lstStyle>
            <a:lvl1pPr marL="173736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cap="none" spc="0" baseline="0">
                <a:solidFill>
                  <a:schemeClr val="tx1"/>
                </a:solidFill>
              </a:defRPr>
            </a:lvl1pPr>
          </a:lstStyle>
          <a:p>
            <a:pPr marL="173736" indent="-173736">
              <a:spcAft>
                <a:spcPts val="600"/>
              </a:spcAft>
            </a:pPr>
            <a:r>
              <a:rPr lang="en-US" sz="1400">
                <a:latin typeface="Calibri"/>
                <a:cs typeface="Calibri"/>
              </a:rPr>
              <a:t>Brief summary of technology, overall solution and approach. Include AVEVA products used with full product names.</a:t>
            </a:r>
            <a:endParaRPr lang="en-US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971CCC30-1205-2211-BE2A-C2101104F0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648" y="4900350"/>
            <a:ext cx="6355080" cy="1280160"/>
          </a:xfrm>
        </p:spPr>
        <p:txBody>
          <a:bodyPr lIns="0">
            <a:noAutofit/>
          </a:bodyPr>
          <a:lstStyle>
            <a:lvl1pPr marL="173736" indent="-17373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b="1" kern="1200" cap="none" spc="0" baseline="0" dirty="0" smtClean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70656"/>
              </a:buClr>
              <a:buSzPct val="100000"/>
              <a:tabLst/>
              <a:defRPr/>
            </a:pPr>
            <a:r>
              <a:rPr lang="en-US" sz="1400">
                <a:latin typeface="Calibri"/>
                <a:cs typeface="Calibri"/>
              </a:rPr>
              <a:t>Outcome. Cite measurable business benefits where available. (Example: %, man-hours, amount/time saved, $ improved, etc.) Tie back to solving pain in challenge statement. Include the human tangibles. (Example: “created a safety-first culture” or “increased morale and trust in data”) Begin each outcome statement with a verb written in past tense.</a:t>
            </a:r>
            <a:br>
              <a:rPr lang="en-US" sz="1400">
                <a:latin typeface="Calibri"/>
                <a:cs typeface="Calibri"/>
              </a:rPr>
            </a:br>
            <a:endParaRPr lang="en-US" sz="1400"/>
          </a:p>
        </p:txBody>
      </p:sp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D7FD0064-7589-25F8-8124-47F34A3DBEF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612648" y="6256544"/>
            <a:ext cx="6355076" cy="322056"/>
          </a:xfrm>
        </p:spPr>
        <p:txBody>
          <a:bodyPr/>
          <a:lstStyle/>
          <a:p>
            <a:r>
              <a:rPr lang="en-US"/>
              <a:t>© 2024 AVEVA Group Limited and its subsidiaries. All rights reserved.</a:t>
            </a:r>
            <a:endParaRPr lang="en-GB"/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15A846A9-132B-0F2B-37E7-FC49BE1F15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421934" y="6308714"/>
            <a:ext cx="1162049" cy="266699"/>
            <a:chOff x="6565" y="3974"/>
            <a:chExt cx="732" cy="168"/>
          </a:xfrm>
          <a:solidFill>
            <a:schemeClr val="bg1"/>
          </a:solidFill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9C9A5CA2-2831-71E9-01AB-7C04F47FFF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8" y="3974"/>
              <a:ext cx="146" cy="168"/>
            </a:xfrm>
            <a:custGeom>
              <a:avLst/>
              <a:gdLst>
                <a:gd name="T0" fmla="*/ 626 w 634"/>
                <a:gd name="T1" fmla="*/ 0 h 725"/>
                <a:gd name="T2" fmla="*/ 626 w 634"/>
                <a:gd name="T3" fmla="*/ 0 h 725"/>
                <a:gd name="T4" fmla="*/ 527 w 634"/>
                <a:gd name="T5" fmla="*/ 0 h 725"/>
                <a:gd name="T6" fmla="*/ 519 w 634"/>
                <a:gd name="T7" fmla="*/ 6 h 725"/>
                <a:gd name="T8" fmla="*/ 326 w 634"/>
                <a:gd name="T9" fmla="*/ 456 h 725"/>
                <a:gd name="T10" fmla="*/ 310 w 634"/>
                <a:gd name="T11" fmla="*/ 456 h 725"/>
                <a:gd name="T12" fmla="*/ 117 w 634"/>
                <a:gd name="T13" fmla="*/ 6 h 725"/>
                <a:gd name="T14" fmla="*/ 108 w 634"/>
                <a:gd name="T15" fmla="*/ 0 h 725"/>
                <a:gd name="T16" fmla="*/ 9 w 634"/>
                <a:gd name="T17" fmla="*/ 0 h 725"/>
                <a:gd name="T18" fmla="*/ 2 w 634"/>
                <a:gd name="T19" fmla="*/ 9 h 725"/>
                <a:gd name="T20" fmla="*/ 311 w 634"/>
                <a:gd name="T21" fmla="*/ 718 h 725"/>
                <a:gd name="T22" fmla="*/ 327 w 634"/>
                <a:gd name="T23" fmla="*/ 718 h 725"/>
                <a:gd name="T24" fmla="*/ 632 w 634"/>
                <a:gd name="T25" fmla="*/ 9 h 725"/>
                <a:gd name="T26" fmla="*/ 626 w 634"/>
                <a:gd name="T27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4" h="725">
                  <a:moveTo>
                    <a:pt x="626" y="0"/>
                  </a:moveTo>
                  <a:lnTo>
                    <a:pt x="626" y="0"/>
                  </a:lnTo>
                  <a:lnTo>
                    <a:pt x="527" y="0"/>
                  </a:lnTo>
                  <a:cubicBezTo>
                    <a:pt x="524" y="0"/>
                    <a:pt x="520" y="2"/>
                    <a:pt x="519" y="6"/>
                  </a:cubicBezTo>
                  <a:lnTo>
                    <a:pt x="326" y="456"/>
                  </a:lnTo>
                  <a:cubicBezTo>
                    <a:pt x="323" y="462"/>
                    <a:pt x="313" y="462"/>
                    <a:pt x="310" y="456"/>
                  </a:cubicBezTo>
                  <a:lnTo>
                    <a:pt x="117" y="6"/>
                  </a:lnTo>
                  <a:cubicBezTo>
                    <a:pt x="116" y="2"/>
                    <a:pt x="112" y="0"/>
                    <a:pt x="108" y="0"/>
                  </a:cubicBezTo>
                  <a:lnTo>
                    <a:pt x="9" y="0"/>
                  </a:lnTo>
                  <a:cubicBezTo>
                    <a:pt x="4" y="0"/>
                    <a:pt x="0" y="5"/>
                    <a:pt x="2" y="9"/>
                  </a:cubicBezTo>
                  <a:lnTo>
                    <a:pt x="311" y="718"/>
                  </a:lnTo>
                  <a:cubicBezTo>
                    <a:pt x="314" y="725"/>
                    <a:pt x="324" y="725"/>
                    <a:pt x="327" y="718"/>
                  </a:cubicBezTo>
                  <a:lnTo>
                    <a:pt x="632" y="9"/>
                  </a:lnTo>
                  <a:cubicBezTo>
                    <a:pt x="634" y="5"/>
                    <a:pt x="631" y="0"/>
                    <a:pt x="6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46607433-B97C-C232-362A-BCDB08507D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65" y="3974"/>
              <a:ext cx="170" cy="168"/>
            </a:xfrm>
            <a:custGeom>
              <a:avLst/>
              <a:gdLst>
                <a:gd name="T0" fmla="*/ 326 w 736"/>
                <a:gd name="T1" fmla="*/ 466 h 724"/>
                <a:gd name="T2" fmla="*/ 326 w 736"/>
                <a:gd name="T3" fmla="*/ 466 h 724"/>
                <a:gd name="T4" fmla="*/ 411 w 736"/>
                <a:gd name="T5" fmla="*/ 268 h 724"/>
                <a:gd name="T6" fmla="*/ 426 w 736"/>
                <a:gd name="T7" fmla="*/ 268 h 724"/>
                <a:gd name="T8" fmla="*/ 511 w 736"/>
                <a:gd name="T9" fmla="*/ 466 h 724"/>
                <a:gd name="T10" fmla="*/ 326 w 736"/>
                <a:gd name="T11" fmla="*/ 466 h 724"/>
                <a:gd name="T12" fmla="*/ 426 w 736"/>
                <a:gd name="T13" fmla="*/ 6 h 724"/>
                <a:gd name="T14" fmla="*/ 426 w 736"/>
                <a:gd name="T15" fmla="*/ 6 h 724"/>
                <a:gd name="T16" fmla="*/ 409 w 736"/>
                <a:gd name="T17" fmla="*/ 6 h 724"/>
                <a:gd name="T18" fmla="*/ 211 w 736"/>
                <a:gd name="T19" fmla="*/ 466 h 724"/>
                <a:gd name="T20" fmla="*/ 7 w 736"/>
                <a:gd name="T21" fmla="*/ 466 h 724"/>
                <a:gd name="T22" fmla="*/ 1 w 736"/>
                <a:gd name="T23" fmla="*/ 475 h 724"/>
                <a:gd name="T24" fmla="*/ 40 w 736"/>
                <a:gd name="T25" fmla="*/ 560 h 724"/>
                <a:gd name="T26" fmla="*/ 53 w 736"/>
                <a:gd name="T27" fmla="*/ 569 h 724"/>
                <a:gd name="T28" fmla="*/ 167 w 736"/>
                <a:gd name="T29" fmla="*/ 569 h 724"/>
                <a:gd name="T30" fmla="*/ 104 w 736"/>
                <a:gd name="T31" fmla="*/ 715 h 724"/>
                <a:gd name="T32" fmla="*/ 111 w 736"/>
                <a:gd name="T33" fmla="*/ 724 h 724"/>
                <a:gd name="T34" fmla="*/ 209 w 736"/>
                <a:gd name="T35" fmla="*/ 724 h 724"/>
                <a:gd name="T36" fmla="*/ 218 w 736"/>
                <a:gd name="T37" fmla="*/ 719 h 724"/>
                <a:gd name="T38" fmla="*/ 282 w 736"/>
                <a:gd name="T39" fmla="*/ 569 h 724"/>
                <a:gd name="T40" fmla="*/ 555 w 736"/>
                <a:gd name="T41" fmla="*/ 569 h 724"/>
                <a:gd name="T42" fmla="*/ 619 w 736"/>
                <a:gd name="T43" fmla="*/ 719 h 724"/>
                <a:gd name="T44" fmla="*/ 628 w 736"/>
                <a:gd name="T45" fmla="*/ 724 h 724"/>
                <a:gd name="T46" fmla="*/ 727 w 736"/>
                <a:gd name="T47" fmla="*/ 724 h 724"/>
                <a:gd name="T48" fmla="*/ 734 w 736"/>
                <a:gd name="T49" fmla="*/ 715 h 724"/>
                <a:gd name="T50" fmla="*/ 426 w 736"/>
                <a:gd name="T51" fmla="*/ 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724">
                  <a:moveTo>
                    <a:pt x="326" y="466"/>
                  </a:moveTo>
                  <a:lnTo>
                    <a:pt x="326" y="466"/>
                  </a:lnTo>
                  <a:lnTo>
                    <a:pt x="411" y="268"/>
                  </a:lnTo>
                  <a:cubicBezTo>
                    <a:pt x="414" y="261"/>
                    <a:pt x="423" y="261"/>
                    <a:pt x="426" y="268"/>
                  </a:cubicBezTo>
                  <a:lnTo>
                    <a:pt x="511" y="466"/>
                  </a:lnTo>
                  <a:lnTo>
                    <a:pt x="326" y="466"/>
                  </a:lnTo>
                  <a:close/>
                  <a:moveTo>
                    <a:pt x="426" y="6"/>
                  </a:moveTo>
                  <a:lnTo>
                    <a:pt x="426" y="6"/>
                  </a:lnTo>
                  <a:cubicBezTo>
                    <a:pt x="423" y="0"/>
                    <a:pt x="412" y="0"/>
                    <a:pt x="409" y="6"/>
                  </a:cubicBezTo>
                  <a:lnTo>
                    <a:pt x="211" y="466"/>
                  </a:lnTo>
                  <a:lnTo>
                    <a:pt x="7" y="466"/>
                  </a:lnTo>
                  <a:cubicBezTo>
                    <a:pt x="2" y="466"/>
                    <a:pt x="0" y="471"/>
                    <a:pt x="1" y="475"/>
                  </a:cubicBezTo>
                  <a:lnTo>
                    <a:pt x="40" y="560"/>
                  </a:lnTo>
                  <a:cubicBezTo>
                    <a:pt x="42" y="566"/>
                    <a:pt x="47" y="569"/>
                    <a:pt x="53" y="569"/>
                  </a:cubicBezTo>
                  <a:lnTo>
                    <a:pt x="167" y="569"/>
                  </a:lnTo>
                  <a:lnTo>
                    <a:pt x="104" y="715"/>
                  </a:lnTo>
                  <a:cubicBezTo>
                    <a:pt x="102" y="719"/>
                    <a:pt x="106" y="724"/>
                    <a:pt x="111" y="724"/>
                  </a:cubicBezTo>
                  <a:lnTo>
                    <a:pt x="209" y="724"/>
                  </a:lnTo>
                  <a:cubicBezTo>
                    <a:pt x="213" y="724"/>
                    <a:pt x="216" y="722"/>
                    <a:pt x="218" y="719"/>
                  </a:cubicBezTo>
                  <a:lnTo>
                    <a:pt x="282" y="569"/>
                  </a:lnTo>
                  <a:lnTo>
                    <a:pt x="555" y="569"/>
                  </a:lnTo>
                  <a:lnTo>
                    <a:pt x="619" y="719"/>
                  </a:lnTo>
                  <a:cubicBezTo>
                    <a:pt x="621" y="722"/>
                    <a:pt x="624" y="724"/>
                    <a:pt x="628" y="724"/>
                  </a:cubicBezTo>
                  <a:lnTo>
                    <a:pt x="727" y="724"/>
                  </a:lnTo>
                  <a:cubicBezTo>
                    <a:pt x="732" y="724"/>
                    <a:pt x="736" y="719"/>
                    <a:pt x="734" y="715"/>
                  </a:cubicBezTo>
                  <a:lnTo>
                    <a:pt x="426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A5A9754F-037C-87EE-DB8C-2EF70FFBB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22" y="3974"/>
              <a:ext cx="146" cy="168"/>
            </a:xfrm>
            <a:custGeom>
              <a:avLst/>
              <a:gdLst>
                <a:gd name="T0" fmla="*/ 626 w 634"/>
                <a:gd name="T1" fmla="*/ 0 h 725"/>
                <a:gd name="T2" fmla="*/ 626 w 634"/>
                <a:gd name="T3" fmla="*/ 0 h 725"/>
                <a:gd name="T4" fmla="*/ 527 w 634"/>
                <a:gd name="T5" fmla="*/ 0 h 725"/>
                <a:gd name="T6" fmla="*/ 519 w 634"/>
                <a:gd name="T7" fmla="*/ 6 h 725"/>
                <a:gd name="T8" fmla="*/ 325 w 634"/>
                <a:gd name="T9" fmla="*/ 456 h 725"/>
                <a:gd name="T10" fmla="*/ 310 w 634"/>
                <a:gd name="T11" fmla="*/ 456 h 725"/>
                <a:gd name="T12" fmla="*/ 117 w 634"/>
                <a:gd name="T13" fmla="*/ 6 h 725"/>
                <a:gd name="T14" fmla="*/ 108 w 634"/>
                <a:gd name="T15" fmla="*/ 0 h 725"/>
                <a:gd name="T16" fmla="*/ 9 w 634"/>
                <a:gd name="T17" fmla="*/ 0 h 725"/>
                <a:gd name="T18" fmla="*/ 2 w 634"/>
                <a:gd name="T19" fmla="*/ 9 h 725"/>
                <a:gd name="T20" fmla="*/ 310 w 634"/>
                <a:gd name="T21" fmla="*/ 718 h 725"/>
                <a:gd name="T22" fmla="*/ 327 w 634"/>
                <a:gd name="T23" fmla="*/ 718 h 725"/>
                <a:gd name="T24" fmla="*/ 632 w 634"/>
                <a:gd name="T25" fmla="*/ 9 h 725"/>
                <a:gd name="T26" fmla="*/ 626 w 634"/>
                <a:gd name="T27" fmla="*/ 0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4" h="725">
                  <a:moveTo>
                    <a:pt x="626" y="0"/>
                  </a:moveTo>
                  <a:lnTo>
                    <a:pt x="626" y="0"/>
                  </a:lnTo>
                  <a:lnTo>
                    <a:pt x="527" y="0"/>
                  </a:lnTo>
                  <a:cubicBezTo>
                    <a:pt x="523" y="0"/>
                    <a:pt x="520" y="2"/>
                    <a:pt x="519" y="6"/>
                  </a:cubicBezTo>
                  <a:lnTo>
                    <a:pt x="325" y="456"/>
                  </a:lnTo>
                  <a:cubicBezTo>
                    <a:pt x="323" y="462"/>
                    <a:pt x="313" y="462"/>
                    <a:pt x="310" y="456"/>
                  </a:cubicBezTo>
                  <a:lnTo>
                    <a:pt x="117" y="6"/>
                  </a:lnTo>
                  <a:cubicBezTo>
                    <a:pt x="115" y="2"/>
                    <a:pt x="112" y="0"/>
                    <a:pt x="108" y="0"/>
                  </a:cubicBezTo>
                  <a:lnTo>
                    <a:pt x="9" y="0"/>
                  </a:lnTo>
                  <a:cubicBezTo>
                    <a:pt x="4" y="0"/>
                    <a:pt x="0" y="5"/>
                    <a:pt x="2" y="9"/>
                  </a:cubicBezTo>
                  <a:lnTo>
                    <a:pt x="310" y="718"/>
                  </a:lnTo>
                  <a:cubicBezTo>
                    <a:pt x="314" y="725"/>
                    <a:pt x="324" y="725"/>
                    <a:pt x="327" y="718"/>
                  </a:cubicBezTo>
                  <a:lnTo>
                    <a:pt x="632" y="9"/>
                  </a:lnTo>
                  <a:cubicBezTo>
                    <a:pt x="634" y="5"/>
                    <a:pt x="631" y="0"/>
                    <a:pt x="6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B70D8FE3-424F-E1C3-530C-64BE12C8D9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51" y="3974"/>
              <a:ext cx="146" cy="168"/>
            </a:xfrm>
            <a:custGeom>
              <a:avLst/>
              <a:gdLst>
                <a:gd name="T0" fmla="*/ 223 w 633"/>
                <a:gd name="T1" fmla="*/ 466 h 724"/>
                <a:gd name="T2" fmla="*/ 223 w 633"/>
                <a:gd name="T3" fmla="*/ 466 h 724"/>
                <a:gd name="T4" fmla="*/ 308 w 633"/>
                <a:gd name="T5" fmla="*/ 268 h 724"/>
                <a:gd name="T6" fmla="*/ 324 w 633"/>
                <a:gd name="T7" fmla="*/ 268 h 724"/>
                <a:gd name="T8" fmla="*/ 409 w 633"/>
                <a:gd name="T9" fmla="*/ 466 h 724"/>
                <a:gd name="T10" fmla="*/ 223 w 633"/>
                <a:gd name="T11" fmla="*/ 466 h 724"/>
                <a:gd name="T12" fmla="*/ 323 w 633"/>
                <a:gd name="T13" fmla="*/ 6 h 724"/>
                <a:gd name="T14" fmla="*/ 323 w 633"/>
                <a:gd name="T15" fmla="*/ 6 h 724"/>
                <a:gd name="T16" fmla="*/ 307 w 633"/>
                <a:gd name="T17" fmla="*/ 6 h 724"/>
                <a:gd name="T18" fmla="*/ 2 w 633"/>
                <a:gd name="T19" fmla="*/ 715 h 724"/>
                <a:gd name="T20" fmla="*/ 8 w 633"/>
                <a:gd name="T21" fmla="*/ 724 h 724"/>
                <a:gd name="T22" fmla="*/ 107 w 633"/>
                <a:gd name="T23" fmla="*/ 724 h 724"/>
                <a:gd name="T24" fmla="*/ 115 w 633"/>
                <a:gd name="T25" fmla="*/ 719 h 724"/>
                <a:gd name="T26" fmla="*/ 179 w 633"/>
                <a:gd name="T27" fmla="*/ 569 h 724"/>
                <a:gd name="T28" fmla="*/ 453 w 633"/>
                <a:gd name="T29" fmla="*/ 569 h 724"/>
                <a:gd name="T30" fmla="*/ 517 w 633"/>
                <a:gd name="T31" fmla="*/ 719 h 724"/>
                <a:gd name="T32" fmla="*/ 525 w 633"/>
                <a:gd name="T33" fmla="*/ 724 h 724"/>
                <a:gd name="T34" fmla="*/ 625 w 633"/>
                <a:gd name="T35" fmla="*/ 724 h 724"/>
                <a:gd name="T36" fmla="*/ 631 w 633"/>
                <a:gd name="T37" fmla="*/ 715 h 724"/>
                <a:gd name="T38" fmla="*/ 323 w 633"/>
                <a:gd name="T39" fmla="*/ 6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3" h="724">
                  <a:moveTo>
                    <a:pt x="223" y="466"/>
                  </a:moveTo>
                  <a:lnTo>
                    <a:pt x="223" y="466"/>
                  </a:lnTo>
                  <a:lnTo>
                    <a:pt x="308" y="268"/>
                  </a:lnTo>
                  <a:cubicBezTo>
                    <a:pt x="311" y="261"/>
                    <a:pt x="321" y="261"/>
                    <a:pt x="324" y="268"/>
                  </a:cubicBezTo>
                  <a:lnTo>
                    <a:pt x="409" y="466"/>
                  </a:lnTo>
                  <a:lnTo>
                    <a:pt x="223" y="466"/>
                  </a:lnTo>
                  <a:close/>
                  <a:moveTo>
                    <a:pt x="323" y="6"/>
                  </a:moveTo>
                  <a:lnTo>
                    <a:pt x="323" y="6"/>
                  </a:lnTo>
                  <a:cubicBezTo>
                    <a:pt x="320" y="0"/>
                    <a:pt x="310" y="0"/>
                    <a:pt x="307" y="6"/>
                  </a:cubicBezTo>
                  <a:lnTo>
                    <a:pt x="2" y="715"/>
                  </a:lnTo>
                  <a:cubicBezTo>
                    <a:pt x="0" y="719"/>
                    <a:pt x="3" y="724"/>
                    <a:pt x="8" y="724"/>
                  </a:cubicBezTo>
                  <a:lnTo>
                    <a:pt x="107" y="724"/>
                  </a:lnTo>
                  <a:cubicBezTo>
                    <a:pt x="110" y="724"/>
                    <a:pt x="114" y="722"/>
                    <a:pt x="115" y="719"/>
                  </a:cubicBezTo>
                  <a:lnTo>
                    <a:pt x="179" y="569"/>
                  </a:lnTo>
                  <a:lnTo>
                    <a:pt x="453" y="569"/>
                  </a:lnTo>
                  <a:lnTo>
                    <a:pt x="517" y="719"/>
                  </a:lnTo>
                  <a:cubicBezTo>
                    <a:pt x="518" y="722"/>
                    <a:pt x="522" y="724"/>
                    <a:pt x="525" y="724"/>
                  </a:cubicBezTo>
                  <a:lnTo>
                    <a:pt x="625" y="724"/>
                  </a:lnTo>
                  <a:cubicBezTo>
                    <a:pt x="630" y="724"/>
                    <a:pt x="633" y="719"/>
                    <a:pt x="631" y="715"/>
                  </a:cubicBezTo>
                  <a:lnTo>
                    <a:pt x="323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D2BFE0D-469E-E378-D537-95F7528D64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8" y="3974"/>
              <a:ext cx="111" cy="24"/>
            </a:xfrm>
            <a:custGeom>
              <a:avLst/>
              <a:gdLst>
                <a:gd name="T0" fmla="*/ 473 w 480"/>
                <a:gd name="T1" fmla="*/ 0 h 105"/>
                <a:gd name="T2" fmla="*/ 473 w 480"/>
                <a:gd name="T3" fmla="*/ 0 h 105"/>
                <a:gd name="T4" fmla="*/ 7 w 480"/>
                <a:gd name="T5" fmla="*/ 0 h 105"/>
                <a:gd name="T6" fmla="*/ 0 w 480"/>
                <a:gd name="T7" fmla="*/ 6 h 105"/>
                <a:gd name="T8" fmla="*/ 0 w 480"/>
                <a:gd name="T9" fmla="*/ 98 h 105"/>
                <a:gd name="T10" fmla="*/ 7 w 480"/>
                <a:gd name="T11" fmla="*/ 105 h 105"/>
                <a:gd name="T12" fmla="*/ 473 w 480"/>
                <a:gd name="T13" fmla="*/ 105 h 105"/>
                <a:gd name="T14" fmla="*/ 480 w 480"/>
                <a:gd name="T15" fmla="*/ 98 h 105"/>
                <a:gd name="T16" fmla="*/ 480 w 480"/>
                <a:gd name="T17" fmla="*/ 6 h 105"/>
                <a:gd name="T18" fmla="*/ 473 w 480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105">
                  <a:moveTo>
                    <a:pt x="473" y="0"/>
                  </a:moveTo>
                  <a:lnTo>
                    <a:pt x="473" y="0"/>
                  </a:lnTo>
                  <a:lnTo>
                    <a:pt x="7" y="0"/>
                  </a:lnTo>
                  <a:cubicBezTo>
                    <a:pt x="3" y="0"/>
                    <a:pt x="0" y="3"/>
                    <a:pt x="0" y="6"/>
                  </a:cubicBezTo>
                  <a:lnTo>
                    <a:pt x="0" y="98"/>
                  </a:lnTo>
                  <a:cubicBezTo>
                    <a:pt x="0" y="102"/>
                    <a:pt x="3" y="105"/>
                    <a:pt x="7" y="105"/>
                  </a:cubicBezTo>
                  <a:lnTo>
                    <a:pt x="473" y="105"/>
                  </a:lnTo>
                  <a:cubicBezTo>
                    <a:pt x="477" y="105"/>
                    <a:pt x="480" y="102"/>
                    <a:pt x="480" y="98"/>
                  </a:cubicBezTo>
                  <a:lnTo>
                    <a:pt x="480" y="6"/>
                  </a:lnTo>
                  <a:cubicBezTo>
                    <a:pt x="480" y="3"/>
                    <a:pt x="477" y="0"/>
                    <a:pt x="47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E9C468B4-3F9D-376D-ECAA-0C8CE3DE86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8" y="4045"/>
              <a:ext cx="111" cy="25"/>
            </a:xfrm>
            <a:custGeom>
              <a:avLst/>
              <a:gdLst>
                <a:gd name="T0" fmla="*/ 473 w 480"/>
                <a:gd name="T1" fmla="*/ 0 h 106"/>
                <a:gd name="T2" fmla="*/ 473 w 480"/>
                <a:gd name="T3" fmla="*/ 0 h 106"/>
                <a:gd name="T4" fmla="*/ 7 w 480"/>
                <a:gd name="T5" fmla="*/ 0 h 106"/>
                <a:gd name="T6" fmla="*/ 0 w 480"/>
                <a:gd name="T7" fmla="*/ 7 h 106"/>
                <a:gd name="T8" fmla="*/ 0 w 480"/>
                <a:gd name="T9" fmla="*/ 99 h 106"/>
                <a:gd name="T10" fmla="*/ 7 w 480"/>
                <a:gd name="T11" fmla="*/ 106 h 106"/>
                <a:gd name="T12" fmla="*/ 473 w 480"/>
                <a:gd name="T13" fmla="*/ 106 h 106"/>
                <a:gd name="T14" fmla="*/ 480 w 480"/>
                <a:gd name="T15" fmla="*/ 99 h 106"/>
                <a:gd name="T16" fmla="*/ 480 w 480"/>
                <a:gd name="T17" fmla="*/ 7 h 106"/>
                <a:gd name="T18" fmla="*/ 473 w 480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106">
                  <a:moveTo>
                    <a:pt x="473" y="0"/>
                  </a:moveTo>
                  <a:lnTo>
                    <a:pt x="473" y="0"/>
                  </a:ln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99"/>
                  </a:lnTo>
                  <a:cubicBezTo>
                    <a:pt x="0" y="103"/>
                    <a:pt x="3" y="106"/>
                    <a:pt x="7" y="106"/>
                  </a:cubicBezTo>
                  <a:lnTo>
                    <a:pt x="473" y="106"/>
                  </a:lnTo>
                  <a:cubicBezTo>
                    <a:pt x="477" y="106"/>
                    <a:pt x="480" y="103"/>
                    <a:pt x="480" y="99"/>
                  </a:cubicBezTo>
                  <a:lnTo>
                    <a:pt x="480" y="7"/>
                  </a:lnTo>
                  <a:cubicBezTo>
                    <a:pt x="480" y="3"/>
                    <a:pt x="477" y="0"/>
                    <a:pt x="47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92C0167-9DF3-42CF-81CD-D8395D31B3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88" y="4116"/>
              <a:ext cx="111" cy="25"/>
            </a:xfrm>
            <a:custGeom>
              <a:avLst/>
              <a:gdLst>
                <a:gd name="T0" fmla="*/ 473 w 480"/>
                <a:gd name="T1" fmla="*/ 0 h 106"/>
                <a:gd name="T2" fmla="*/ 473 w 480"/>
                <a:gd name="T3" fmla="*/ 0 h 106"/>
                <a:gd name="T4" fmla="*/ 7 w 480"/>
                <a:gd name="T5" fmla="*/ 0 h 106"/>
                <a:gd name="T6" fmla="*/ 0 w 480"/>
                <a:gd name="T7" fmla="*/ 7 h 106"/>
                <a:gd name="T8" fmla="*/ 0 w 480"/>
                <a:gd name="T9" fmla="*/ 100 h 106"/>
                <a:gd name="T10" fmla="*/ 7 w 480"/>
                <a:gd name="T11" fmla="*/ 106 h 106"/>
                <a:gd name="T12" fmla="*/ 473 w 480"/>
                <a:gd name="T13" fmla="*/ 106 h 106"/>
                <a:gd name="T14" fmla="*/ 480 w 480"/>
                <a:gd name="T15" fmla="*/ 100 h 106"/>
                <a:gd name="T16" fmla="*/ 480 w 480"/>
                <a:gd name="T17" fmla="*/ 7 h 106"/>
                <a:gd name="T18" fmla="*/ 473 w 480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106">
                  <a:moveTo>
                    <a:pt x="473" y="0"/>
                  </a:moveTo>
                  <a:lnTo>
                    <a:pt x="473" y="0"/>
                  </a:lnTo>
                  <a:lnTo>
                    <a:pt x="7" y="0"/>
                  </a:lnTo>
                  <a:cubicBezTo>
                    <a:pt x="3" y="0"/>
                    <a:pt x="0" y="3"/>
                    <a:pt x="0" y="7"/>
                  </a:cubicBezTo>
                  <a:lnTo>
                    <a:pt x="0" y="100"/>
                  </a:lnTo>
                  <a:cubicBezTo>
                    <a:pt x="0" y="103"/>
                    <a:pt x="3" y="106"/>
                    <a:pt x="7" y="106"/>
                  </a:cubicBezTo>
                  <a:lnTo>
                    <a:pt x="473" y="106"/>
                  </a:lnTo>
                  <a:cubicBezTo>
                    <a:pt x="477" y="106"/>
                    <a:pt x="480" y="103"/>
                    <a:pt x="480" y="100"/>
                  </a:cubicBezTo>
                  <a:lnTo>
                    <a:pt x="480" y="7"/>
                  </a:lnTo>
                  <a:cubicBezTo>
                    <a:pt x="480" y="3"/>
                    <a:pt x="477" y="0"/>
                    <a:pt x="47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940E8C-1F42-6D3D-A551-FE7C6FF86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99951" y="115326"/>
            <a:ext cx="1188720" cy="548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GB"/>
              <a:t>OPTIONAL: Click icon to insert logo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D71BCF-96F4-0D33-7DAC-2ADFB926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gradFill>
            <a:gsLst>
              <a:gs pos="11000">
                <a:schemeClr val="tx2"/>
              </a:gs>
              <a:gs pos="100000">
                <a:schemeClr val="accent1"/>
              </a:gs>
            </a:gsLst>
            <a:lin ang="2700000" scaled="0"/>
          </a:gradFill>
          <a:ln>
            <a:noFill/>
          </a:ln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GB"/>
              <a:t>Click icon to insert image</a:t>
            </a:r>
          </a:p>
        </p:txBody>
      </p:sp>
      <p:sp>
        <p:nvSpPr>
          <p:cNvPr id="2" name="Online Image Placeholder 7">
            <a:extLst>
              <a:ext uri="{FF2B5EF4-FFF2-40B4-BE49-F238E27FC236}">
                <a16:creationId xmlns:a16="http://schemas.microsoft.com/office/drawing/2014/main" id="{269ADA46-9B4F-58BD-BE90-627E536D24DA}"/>
              </a:ext>
            </a:extLst>
          </p:cNvPr>
          <p:cNvSpPr>
            <a:spLocks noGrp="1"/>
          </p:cNvSpPr>
          <p:nvPr>
            <p:ph type="clipArt" sz="quarter" idx="24" hasCustomPrompt="1"/>
          </p:nvPr>
        </p:nvSpPr>
        <p:spPr>
          <a:xfrm>
            <a:off x="10422144" y="6310008"/>
            <a:ext cx="1157208" cy="26256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14414" indent="0">
              <a:buFontTx/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B079510-1898-2F00-8E22-AD892A635B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2640" y="1836876"/>
            <a:ext cx="6355080" cy="24688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  <a:lvl5pPr marL="731520" indent="0">
              <a:buNone/>
              <a:defRPr sz="1600"/>
            </a:lvl5pPr>
          </a:lstStyle>
          <a:p>
            <a:pPr lvl="0"/>
            <a:r>
              <a:rPr lang="en-US"/>
              <a:t>Challenge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20D61C72-3039-08D2-175B-CA4B1FE31E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2640" y="3549994"/>
            <a:ext cx="6355080" cy="24688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  <a:lvl5pPr marL="731520" indent="0">
              <a:buNone/>
              <a:defRPr sz="1600"/>
            </a:lvl5pPr>
          </a:lstStyle>
          <a:p>
            <a:pPr lvl="0"/>
            <a:r>
              <a:rPr lang="en-US"/>
              <a:t>Solution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84417167-7E95-E2D6-866F-B91A231FDB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2640" y="4587051"/>
            <a:ext cx="6355080" cy="246888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182880" indent="0">
              <a:buNone/>
              <a:defRPr sz="1600"/>
            </a:lvl2pPr>
            <a:lvl3pPr marL="365760" indent="0">
              <a:buNone/>
              <a:defRPr sz="1600"/>
            </a:lvl3pPr>
            <a:lvl4pPr marL="548640" indent="0">
              <a:buNone/>
              <a:defRPr sz="1600"/>
            </a:lvl4pPr>
            <a:lvl5pPr marL="731520" indent="0">
              <a:buNone/>
              <a:defRPr sz="1600"/>
            </a:lvl5pPr>
          </a:lstStyle>
          <a:p>
            <a:pPr lvl="0"/>
            <a:r>
              <a:rPr lang="en-US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879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4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AC14-BDEF-EC20-0749-2D57C62C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98F96-F6CF-29D1-C1D1-F5FEBD53A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35837-0941-CF3E-65AD-70C9E315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C0B8-0337-2D97-1C86-0420E03E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9C51E-6E0E-3EAF-98E8-751B9506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9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9FA9-3D67-8D01-FA0A-494D0E11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B9BD5-2596-8ECF-EA63-22C23E7C4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BCA46-3EBE-0D0E-0502-C5B7B756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E5A9E-C7CF-AB20-0440-CD6EA8F4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AA4E8-37C8-616B-4952-96908048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6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3164E-6450-EC74-9879-5D33CD25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FE096-FCD8-45E6-E739-4C33EA16D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1DCDD-B917-212D-442B-659CDD775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A0318-A307-4A22-520F-1EC379AF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A445E-DD88-FFD9-EF0E-AF2F28BF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FF116-4A93-A7AF-AFAB-B0053F6A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30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101B-3D61-3160-6A26-490F1E9C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FAF75-41BF-22FB-4700-DF87C4043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B221-5F27-345B-DA1E-CC05822E5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F7E12E-0683-7E0B-D5C4-D97982505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87892-7F1B-D8A7-FF73-D7C24E92A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4DEAD0-8379-A664-E37E-E226C04A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74B90C-11EC-6CBF-B62C-D31BF596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D199BE-394A-41FD-0700-73E83C67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86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10AA-6170-4192-5C8D-DE8DF36A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B15656-401F-3CC3-C489-CDA6A91F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9EDAB-7833-BA11-F5C0-E4E381C0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9DEBB-884D-44F0-EC63-585770BC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6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255C8-BF64-2AED-ED28-E0EC3154D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0B114C-0F41-D71D-3654-6907CC72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515C8-53A9-4960-C2C9-7BC8B487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56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DA24F-5F1E-3795-9892-84665B2C1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55CF-F472-D99C-55D6-8C30A8B1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6D69B-C69F-811B-09E7-C0B4E039AB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077E5-D2C5-2406-B3A7-7B9D397D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5CC39-AE65-45DA-1033-B6FF5CE4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EE742F-ACCF-EF1A-D01D-6F2C1764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F043F-1A18-272D-2786-43B7092C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CD5DE-5EE4-AD41-3574-F029987EB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6C481-A3DE-2FC7-85E9-50DB575F4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29AEF-2650-BFC2-89E1-C0BBF53DF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0EB57-4476-4997-6734-F0A94F9C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93E80-A35A-272D-80D3-A79BA800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89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3C747-20E9-F474-521A-4E9C6FE5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F1212-9385-7CF6-A826-4C919BF30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C91F3-066D-CC7A-88AD-C7E85CFE4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075614-C1BE-464D-8F9A-3AE0BF29F786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FFF61-C582-27DE-3539-EA5FCC5CF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5576C-ED6D-EFEC-DCC2-543FC531D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F7F35-FA94-4E24-A6A2-C23902594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2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hyperlink" Target="https://www.aveva.com/en/perspectives/presentations/2024/connect-in----unlocking-new-capabilities-with-axens-digital-services-in-view-of-boosting-your-performances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22ACCA6-1350-8D8B-7C40-156E1B8B3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9" y="777240"/>
            <a:ext cx="6875893" cy="769802"/>
          </a:xfrm>
        </p:spPr>
        <p:txBody>
          <a:bodyPr/>
          <a:lstStyle/>
          <a:p>
            <a:r>
              <a:rPr lang="en-US" err="1"/>
              <a:t>Pimsoft</a:t>
            </a:r>
            <a:r>
              <a:rPr lang="en-US"/>
              <a:t> creates an on-line steam network balance monitoring for TAQA Morocco</a:t>
            </a:r>
            <a:endParaRPr lang="en-GB"/>
          </a:p>
          <a:p>
            <a:endParaRPr lang="en-US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6C0CA438-708B-D14D-4612-88DC0691F9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POWER AND UTILITIES  |  GLOBAL	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4F1A983-A50C-FA67-0C3B-4F709A0F61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647" y="3472043"/>
            <a:ext cx="7007349" cy="1280160"/>
          </a:xfrm>
        </p:spPr>
        <p:txBody>
          <a:bodyPr/>
          <a:lstStyle/>
          <a:p>
            <a:r>
              <a:rPr lang="en-JM" sz="1350"/>
              <a:t>Leveraged CONNECT and </a:t>
            </a:r>
            <a:r>
              <a:rPr lang="en-JM" sz="1350" err="1"/>
              <a:t>Sigmafine</a:t>
            </a:r>
            <a:r>
              <a:rPr lang="en-JM" sz="1350"/>
              <a:t>  Express to implement a hybrid cloud solution. Fully hosted by </a:t>
            </a:r>
            <a:r>
              <a:rPr lang="en-JM" sz="1350" err="1"/>
              <a:t>Pimsoft</a:t>
            </a:r>
            <a:r>
              <a:rPr lang="en-JM" sz="1350"/>
              <a:t>, the solution minimized IT impact on TAQA Morocco’s existing infrastructure. </a:t>
            </a:r>
          </a:p>
          <a:p>
            <a:r>
              <a:rPr lang="en-JM" sz="1350"/>
              <a:t>Utilized soft sensors for estimating unmeasured steam flows (HP, MP, LP).</a:t>
            </a:r>
          </a:p>
          <a:p>
            <a:r>
              <a:rPr lang="en-JM" sz="1350" err="1"/>
              <a:t>Pimsoft</a:t>
            </a:r>
            <a:r>
              <a:rPr lang="en-JM" sz="1350"/>
              <a:t> implemented secure, role-based data sharing through the “communities” feature in CONNECT data services, restricting access to essential data only.</a:t>
            </a:r>
            <a:endParaRPr lang="en-GB" sz="1350"/>
          </a:p>
          <a:p>
            <a:endParaRPr lang="en-US" sz="135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447585-35E0-4223-7B8C-3968F037758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2024 AVEVA Group Limited and its subsidiaries. All rights reserved.</a:t>
            </a:r>
            <a:endParaRPr kumimoji="0" lang="en-GB" sz="7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Место для изображения из Интернета 10" descr="Изображение выглядит как строительство, в помещении, инжиниринг, потол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705E321-AF58-BDED-A4DB-E4B293253982}"/>
              </a:ext>
            </a:extLst>
          </p:cNvPr>
          <p:cNvPicPr>
            <a:picLocks noGrp="1" noChangeAspect="1"/>
          </p:cNvPicPr>
          <p:nvPr>
            <p:ph type="clipArt" sz="quarter" idx="2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 r="46544" b="1"/>
          <a:stretch/>
        </p:blipFill>
        <p:spPr>
          <a:xfrm>
            <a:off x="7637319" y="0"/>
            <a:ext cx="4572000" cy="6858000"/>
          </a:xfrm>
        </p:spPr>
      </p:pic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9AD8319-92DB-7A62-3AF0-B22BDE15B6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2640" y="1656252"/>
            <a:ext cx="6355080" cy="246888"/>
          </a:xfrm>
        </p:spPr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9F88C4F-D1FD-17CA-4855-B65C6AC8CEB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2640" y="3187317"/>
            <a:ext cx="6355080" cy="246888"/>
          </a:xfrm>
        </p:spPr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63A0BADD-E024-D54D-868C-6F975FB246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2640" y="4812831"/>
            <a:ext cx="6355080" cy="246888"/>
          </a:xfrm>
        </p:spPr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906F8B88-6517-9DC2-1320-42B97A731780}"/>
              </a:ext>
            </a:extLst>
          </p:cNvPr>
          <p:cNvSpPr/>
          <p:nvPr/>
        </p:nvSpPr>
        <p:spPr>
          <a:xfrm>
            <a:off x="6068303" y="6282111"/>
            <a:ext cx="1420368" cy="380185"/>
          </a:xfrm>
          <a:prstGeom prst="rect">
            <a:avLst/>
          </a:prstGeom>
          <a:solidFill>
            <a:srgbClr val="4D5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1219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53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Learn more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D58A6C-D617-7FFB-465D-256496AF86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648" y="5092263"/>
            <a:ext cx="6875894" cy="1280160"/>
          </a:xfrm>
        </p:spPr>
        <p:txBody>
          <a:bodyPr/>
          <a:lstStyle/>
          <a:p>
            <a:r>
              <a:rPr lang="en-JM" sz="1350"/>
              <a:t>Provided TAQA Morocco with comprehensive, near real-time visibility into steam network operations, enhancing decision-making capabilities.</a:t>
            </a:r>
          </a:p>
          <a:p>
            <a:r>
              <a:rPr lang="en-JM" sz="1350"/>
              <a:t>Completed rapid deployment within 30 days, proving the solution's scalability and agility.</a:t>
            </a:r>
          </a:p>
          <a:p>
            <a:r>
              <a:rPr lang="en-JM" sz="1350"/>
              <a:t>Enabled a SaaS-oriented integration approach, easily scalable to other TAQA Morocco’s power generation units, creating an online data management ecosystem.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2923238-A204-DE8B-A589-712FA75AE7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2775" y="1938336"/>
            <a:ext cx="6875896" cy="1626588"/>
          </a:xfrm>
        </p:spPr>
        <p:txBody>
          <a:bodyPr/>
          <a:lstStyle/>
          <a:p>
            <a:pPr marL="173355" indent="-173355"/>
            <a:r>
              <a:rPr lang="en-JM" sz="1350">
                <a:cs typeface="Calibri"/>
              </a:rPr>
              <a:t>TAQA Morocco experienced gaps in critical steam flow measurements. Real-time visibility into steam distribution was limited, leaving possibility of working on a sub-optimal load of dispatching.</a:t>
            </a:r>
          </a:p>
          <a:p>
            <a:pPr marL="173355" indent="-173355"/>
            <a:r>
              <a:rPr lang="en-JM" sz="1350">
                <a:cs typeface="Calibri"/>
              </a:rPr>
              <a:t>Rising number of applications and complexity around PI systems and cybersecurity concerns, especially related to safely sharing data with all parties.</a:t>
            </a:r>
          </a:p>
        </p:txBody>
      </p:sp>
      <p:pic>
        <p:nvPicPr>
          <p:cNvPr id="23" name="Рисунок 22" descr="Изображение выглядит как снимок экрана, круг, Графи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E6903C-954A-1C63-09E8-4461A30FCB1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01" y="296117"/>
            <a:ext cx="1549363" cy="377657"/>
          </a:xfr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ABB37B8F-CA0B-D2F9-94D9-B3DEB5166452}"/>
              </a:ext>
            </a:extLst>
          </p:cNvPr>
          <p:cNvSpPr/>
          <p:nvPr/>
        </p:nvSpPr>
        <p:spPr>
          <a:xfrm>
            <a:off x="7637190" y="0"/>
            <a:ext cx="4518236" cy="6858000"/>
          </a:xfrm>
          <a:prstGeom prst="rect">
            <a:avLst/>
          </a:prstGeom>
          <a:gradFill>
            <a:gsLst>
              <a:gs pos="11000">
                <a:schemeClr val="tx2">
                  <a:alpha val="1500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5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9DB6DA-3BE3-50FB-5D9B-F16DF0340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67" y="0"/>
            <a:ext cx="102813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19A97D-2510-48E6-256A-3DB98016BE58}"/>
              </a:ext>
            </a:extLst>
          </p:cNvPr>
          <p:cNvSpPr/>
          <p:nvPr/>
        </p:nvSpPr>
        <p:spPr>
          <a:xfrm rot="10800000">
            <a:off x="3541862" y="38449"/>
            <a:ext cx="8650138" cy="6858000"/>
          </a:xfrm>
          <a:prstGeom prst="rect">
            <a:avLst/>
          </a:prstGeom>
          <a:gradFill>
            <a:gsLst>
              <a:gs pos="58000">
                <a:srgbClr val="000000">
                  <a:alpha val="10000"/>
                </a:srgbClr>
              </a:gs>
              <a:gs pos="0">
                <a:schemeClr val="tx1">
                  <a:alpha val="33107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8F7574E-2B75-0CD2-F757-EFB95EB2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65000">
                <a:srgbClr val="550A7E"/>
              </a:gs>
              <a:gs pos="100000">
                <a:schemeClr val="accent1">
                  <a:alpha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Title 22" hidden="1">
            <a:extLst>
              <a:ext uri="{FF2B5EF4-FFF2-40B4-BE49-F238E27FC236}">
                <a16:creationId xmlns:a16="http://schemas.microsoft.com/office/drawing/2014/main" id="{CD68816B-B716-F5BF-1B82-4E9B0C1E9DF3}"/>
              </a:ext>
            </a:extLst>
          </p:cNvPr>
          <p:cNvSpPr txBox="1">
            <a:spLocks/>
          </p:cNvSpPr>
          <p:nvPr/>
        </p:nvSpPr>
        <p:spPr>
          <a:xfrm>
            <a:off x="609600" y="2752344"/>
            <a:ext cx="3063240" cy="109728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400" b="0" kern="1200" cap="none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Bold" panose="00000800000000000000" pitchFamily="2" charset="0"/>
                <a:ea typeface="+mj-ea"/>
                <a:cs typeface="Calibri" panose="020F0502020204030204" pitchFamily="34" charset="0"/>
              </a:rPr>
              <a:t>CALIBR8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A84E1A-38B0-1BAF-4041-B8B230CFA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2648" y="1855265"/>
            <a:ext cx="1371600" cy="0"/>
          </a:xfrm>
          <a:prstGeom prst="line">
            <a:avLst/>
          </a:prstGeom>
          <a:ln w="28575">
            <a:gradFill>
              <a:gsLst>
                <a:gs pos="0">
                  <a:srgbClr val="FFBC00"/>
                </a:gs>
                <a:gs pos="100000">
                  <a:srgbClr val="F70656"/>
                </a:gs>
              </a:gsLst>
              <a:lin ang="0" scaled="0"/>
            </a:gra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2">
            <a:extLst>
              <a:ext uri="{FF2B5EF4-FFF2-40B4-BE49-F238E27FC236}">
                <a16:creationId xmlns:a16="http://schemas.microsoft.com/office/drawing/2014/main" id="{FA341830-C5D0-C92D-8B9D-BAB6D260139A}"/>
              </a:ext>
            </a:extLst>
          </p:cNvPr>
          <p:cNvSpPr txBox="1">
            <a:spLocks/>
          </p:cNvSpPr>
          <p:nvPr/>
        </p:nvSpPr>
        <p:spPr>
          <a:xfrm>
            <a:off x="235067" y="2117820"/>
            <a:ext cx="3367956" cy="1761272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400" b="0" kern="1200" cap="none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2" charset="0"/>
              </a:rPr>
              <a:t>Transforming Data into Digital Assets with </a:t>
            </a:r>
            <a:r>
              <a:rPr lang="en-US" sz="2800" err="1">
                <a:solidFill>
                  <a:srgbClr val="FFFFFF"/>
                </a:solidFill>
                <a:latin typeface="Barlow" panose="00000500000000000000" pitchFamily="2" charset="0"/>
              </a:rPr>
              <a:t>Sigmafine</a:t>
            </a:r>
            <a:r>
              <a:rPr lang="en-US" sz="2800">
                <a:solidFill>
                  <a:srgbClr val="FFFFFF"/>
                </a:solidFill>
                <a:latin typeface="Barlow" panose="00000500000000000000" pitchFamily="2" charset="0"/>
              </a:rPr>
              <a:t> Express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3D1152"/>
              </a:solidFill>
              <a:effectLst/>
              <a:uLnTx/>
              <a:uFillTx/>
              <a:latin typeface="Calibri Light"/>
            </a:endParaRPr>
          </a:p>
        </p:txBody>
      </p:sp>
      <p:sp>
        <p:nvSpPr>
          <p:cNvPr id="3" name="Online Image Placeholder 7">
            <a:extLst>
              <a:ext uri="{FF2B5EF4-FFF2-40B4-BE49-F238E27FC236}">
                <a16:creationId xmlns:a16="http://schemas.microsoft.com/office/drawing/2014/main" id="{F2DACCD9-15B1-28A1-1657-C477387E8F9B}"/>
              </a:ext>
            </a:extLst>
          </p:cNvPr>
          <p:cNvSpPr txBox="1">
            <a:spLocks/>
          </p:cNvSpPr>
          <p:nvPr/>
        </p:nvSpPr>
        <p:spPr>
          <a:xfrm>
            <a:off x="10422144" y="6310008"/>
            <a:ext cx="1157208" cy="26256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 fontScale="70000" lnSpcReduction="20000"/>
          </a:bodyPr>
          <a:lstStyle>
            <a:lvl1pPr marL="1441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5486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73152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91440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109728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6pPr>
            <a:lvl7pPr marL="128016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7pPr>
            <a:lvl8pPr marL="1463040" indent="-18288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14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70656"/>
              </a:buClr>
              <a:buSzPct val="10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E2E09D9-2689-5E0B-D8BA-89B087B52B67}"/>
              </a:ext>
            </a:extLst>
          </p:cNvPr>
          <p:cNvSpPr txBox="1">
            <a:spLocks/>
          </p:cNvSpPr>
          <p:nvPr/>
        </p:nvSpPr>
        <p:spPr>
          <a:xfrm>
            <a:off x="235067" y="4079242"/>
            <a:ext cx="3593865" cy="1433304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400" b="0" kern="1200" cap="none" baseline="0">
                <a:solidFill>
                  <a:schemeClr val="tx2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JM" sz="16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rlow Light" pitchFamily="2" charset="77"/>
              </a:rPr>
              <a:t>Pimsoft's</a:t>
            </a: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rlow Light" pitchFamily="2" charset="77"/>
              </a:rPr>
              <a:t> </a:t>
            </a:r>
            <a:r>
              <a:rPr kumimoji="0" lang="en-JM" sz="1600" b="0" i="0" u="none" strike="noStrike" kern="1200" cap="none" spc="0" normalizeH="0" baseline="0" noProof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rlow Light" pitchFamily="2" charset="77"/>
              </a:rPr>
              <a:t>Sigmafine</a:t>
            </a:r>
            <a:r>
              <a:rPr kumimoji="0" lang="en-JM" sz="16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arlow Light" pitchFamily="2" charset="77"/>
              </a:rPr>
              <a:t> Express in conjunction with CONNECT data services enables near-real-time online </a:t>
            </a:r>
            <a:r>
              <a:rPr lang="en-JM" sz="1600">
                <a:solidFill>
                  <a:srgbClr val="FFC000"/>
                </a:solidFill>
                <a:latin typeface="Barlow Light" pitchFamily="2" charset="77"/>
              </a:rPr>
              <a:t>data validation and reconciliation.</a:t>
            </a:r>
            <a:endParaRPr lang="en-US" sz="1600">
              <a:solidFill>
                <a:srgbClr val="FFC000"/>
              </a:solidFill>
              <a:latin typeface="Barlow Light" pitchFamily="2" charset="77"/>
            </a:endParaRPr>
          </a:p>
        </p:txBody>
      </p:sp>
      <p:pic>
        <p:nvPicPr>
          <p:cNvPr id="7" name="Рисунок 6" descr="Изображение выглядит как Шрифт, Графика, графический дизайн, бел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B6F8F1-48BB-F058-981E-28F289D7B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5" y="964882"/>
            <a:ext cx="2883780" cy="437717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ебо, завод, строительство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835D1E8-00AC-4229-2CE1-6CCCB75CDD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/>
          <a:stretch/>
        </p:blipFill>
        <p:spPr>
          <a:xfrm>
            <a:off x="4080178" y="0"/>
            <a:ext cx="8111822" cy="68580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0ABDCBB5-DE1B-4B14-1B50-411CC030511D}"/>
              </a:ext>
            </a:extLst>
          </p:cNvPr>
          <p:cNvSpPr/>
          <p:nvPr/>
        </p:nvSpPr>
        <p:spPr>
          <a:xfrm>
            <a:off x="4080178" y="-7150"/>
            <a:ext cx="8111822" cy="6858000"/>
          </a:xfrm>
          <a:prstGeom prst="rect">
            <a:avLst/>
          </a:prstGeom>
          <a:gradFill>
            <a:gsLst>
              <a:gs pos="11000">
                <a:schemeClr val="tx2">
                  <a:alpha val="15000"/>
                </a:schemeClr>
              </a:gs>
              <a:gs pos="100000">
                <a:schemeClr val="accent1">
                  <a:alpha val="1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10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C0531461D5A4282CDD7F346EDEFCE" ma:contentTypeVersion="20" ma:contentTypeDescription="Create a new document." ma:contentTypeScope="" ma:versionID="4f0864ac4078b8e48b6a3c95bbd060b8">
  <xsd:schema xmlns:xsd="http://www.w3.org/2001/XMLSchema" xmlns:xs="http://www.w3.org/2001/XMLSchema" xmlns:p="http://schemas.microsoft.com/office/2006/metadata/properties" xmlns:ns2="71c8f41e-bdff-4b95-ac73-16f7ab70f6a7" xmlns:ns3="0808f682-18dc-4da6-87d7-933d198094d1" xmlns:ns4="4c100cdf-8b63-4346-8208-799c166ac25b" targetNamespace="http://schemas.microsoft.com/office/2006/metadata/properties" ma:root="true" ma:fieldsID="6cffec1b2717dbfa87e71bc45b982094" ns2:_="" ns3:_="" ns4:_="">
    <xsd:import namespace="71c8f41e-bdff-4b95-ac73-16f7ab70f6a7"/>
    <xsd:import namespace="0808f682-18dc-4da6-87d7-933d198094d1"/>
    <xsd:import namespace="4c100cdf-8b63-4346-8208-799c166ac2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8f41e-bdff-4b95-ac73-16f7ab70f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b538c2a-c5c0-4f56-a5de-e791a9b54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8f682-18dc-4da6-87d7-933d198094d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00cdf-8b63-4346-8208-799c166ac25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23390e4-782d-4265-ba99-316bf95eadbf}" ma:internalName="TaxCatchAll" ma:showField="CatchAllData" ma:web="0808f682-18dc-4da6-87d7-933d198094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100cdf-8b63-4346-8208-799c166ac25b" xsi:nil="true"/>
    <lcf76f155ced4ddcb4097134ff3c332f xmlns="71c8f41e-bdff-4b95-ac73-16f7ab70f6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77F985-2629-4575-84B5-DAE53E5ADF02}"/>
</file>

<file path=customXml/itemProps2.xml><?xml version="1.0" encoding="utf-8"?>
<ds:datastoreItem xmlns:ds="http://schemas.openxmlformats.org/officeDocument/2006/customXml" ds:itemID="{1A849A69-F300-44C2-B053-4B5DDFB93E11}"/>
</file>

<file path=customXml/itemProps3.xml><?xml version="1.0" encoding="utf-8"?>
<ds:datastoreItem xmlns:ds="http://schemas.openxmlformats.org/officeDocument/2006/customXml" ds:itemID="{37034801-6FC7-4A7A-93DE-7F5E1BD9EE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Aptos</vt:lpstr>
      <vt:lpstr>Aptos Display</vt:lpstr>
      <vt:lpstr>Arial</vt:lpstr>
      <vt:lpstr>Barlow</vt:lpstr>
      <vt:lpstr>Barlow Bold</vt:lpstr>
      <vt:lpstr>Barlow Light</vt:lpstr>
      <vt:lpstr>Calibri</vt:lpstr>
      <vt:lpstr>Calibri Light</vt:lpstr>
      <vt:lpstr>Muli Regular Roman</vt:lpstr>
      <vt:lpstr>Segoe UI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Aidan Haughton</dc:creator>
  <cp:lastModifiedBy>Aidan Haughton</cp:lastModifiedBy>
  <cp:revision>1</cp:revision>
  <dcterms:created xsi:type="dcterms:W3CDTF">2025-05-14T11:55:57Z</dcterms:created>
  <dcterms:modified xsi:type="dcterms:W3CDTF">2025-05-14T11:57:43Z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8cda11-b0e0-4a5f-b13e-64e9de363f52_Enabled">
    <vt:lpwstr>true</vt:lpwstr>
  </property>
  <property fmtid="{D5CDD505-2E9C-101B-9397-08002B2CF9AE}" pid="3" name="MSIP_Label_9c8cda11-b0e0-4a5f-b13e-64e9de363f52_SetDate">
    <vt:lpwstr>2025-05-14T11:56:44Z</vt:lpwstr>
  </property>
  <property fmtid="{D5CDD505-2E9C-101B-9397-08002B2CF9AE}" pid="4" name="MSIP_Label_9c8cda11-b0e0-4a5f-b13e-64e9de363f52_Method">
    <vt:lpwstr>Standard</vt:lpwstr>
  </property>
  <property fmtid="{D5CDD505-2E9C-101B-9397-08002B2CF9AE}" pid="5" name="MSIP_Label_9c8cda11-b0e0-4a5f-b13e-64e9de363f52_Name">
    <vt:lpwstr>Internal Only</vt:lpwstr>
  </property>
  <property fmtid="{D5CDD505-2E9C-101B-9397-08002B2CF9AE}" pid="6" name="MSIP_Label_9c8cda11-b0e0-4a5f-b13e-64e9de363f52_SiteId">
    <vt:lpwstr>425a5546-5a6e-4f1b-ab62-23d91d07d893</vt:lpwstr>
  </property>
  <property fmtid="{D5CDD505-2E9C-101B-9397-08002B2CF9AE}" pid="7" name="MSIP_Label_9c8cda11-b0e0-4a5f-b13e-64e9de363f52_ActionId">
    <vt:lpwstr>b5623253-9cfb-4ed8-81ca-cdea72d735da</vt:lpwstr>
  </property>
  <property fmtid="{D5CDD505-2E9C-101B-9397-08002B2CF9AE}" pid="8" name="MSIP_Label_9c8cda11-b0e0-4a5f-b13e-64e9de363f52_ContentBits">
    <vt:lpwstr>0</vt:lpwstr>
  </property>
  <property fmtid="{D5CDD505-2E9C-101B-9397-08002B2CF9AE}" pid="9" name="MSIP_Label_9c8cda11-b0e0-4a5f-b13e-64e9de363f52_Tag">
    <vt:lpwstr>10, 3, 0, 1</vt:lpwstr>
  </property>
  <property fmtid="{D5CDD505-2E9C-101B-9397-08002B2CF9AE}" pid="10" name="ContentTypeId">
    <vt:lpwstr>0x01010062DC0531461D5A4282CDD7F346EDEFCE</vt:lpwstr>
  </property>
</Properties>
</file>