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Layouts/slideLayout4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185" r:id="rId2"/>
    <p:sldMasterId id="2147484210" r:id="rId3"/>
  </p:sldMasterIdLst>
  <p:notesMasterIdLst>
    <p:notesMasterId r:id="rId5"/>
  </p:notesMasterIdLst>
  <p:handoutMasterIdLst>
    <p:handoutMasterId r:id="rId6"/>
  </p:handoutMasterIdLst>
  <p:sldIdLst>
    <p:sldId id="1062" r:id="rId4"/>
  </p:sldIdLst>
  <p:sldSz cx="12192000" cy="6858000"/>
  <p:notesSz cx="6400800" cy="11733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Edmunds" initials="CE" lastIdx="12" clrIdx="0">
    <p:extLst>
      <p:ext uri="{19B8F6BF-5375-455C-9EA6-DF929625EA0E}">
        <p15:presenceInfo xmlns:p15="http://schemas.microsoft.com/office/powerpoint/2012/main" userId="S-1-5-21-842925246-1708537768-682003330-114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05D"/>
    <a:srgbClr val="F70656"/>
    <a:srgbClr val="4D69E0"/>
    <a:srgbClr val="4FD4A1"/>
    <a:srgbClr val="30B887"/>
    <a:srgbClr val="0D9066"/>
    <a:srgbClr val="94B0FF"/>
    <a:srgbClr val="4D5EE0"/>
    <a:srgbClr val="3B20C2"/>
    <a:srgbClr val="FF6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E8C1044-CB9C-4BE2-9E11-187A4E6E5BB0}">
  <a:tblStyle styleId="{EE8C1044-CB9C-4BE2-9E11-187A4E6E5BB0}" styleName="AVEVA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tint val="70000"/>
            </a:schemeClr>
          </a:solidFill>
        </a:fill>
      </a:tcStyle>
    </a:wholeTbl>
    <a:band1H>
      <a:tcStyle>
        <a:tcBdr/>
        <a:fill>
          <a:solidFill>
            <a:schemeClr val="lt2">
              <a:tint val="100000"/>
            </a:schemeClr>
          </a:solidFill>
        </a:fill>
      </a:tcStyle>
    </a:band1H>
    <a:band2H>
      <a:tcStyle>
        <a:tcBdr/>
      </a:tcStyle>
    </a:band2H>
    <a:band1V>
      <a:tcStyle>
        <a:tcBdr/>
        <a:fill>
          <a:solidFill>
            <a:schemeClr val="lt2">
              <a:tint val="100000"/>
            </a:schemeClr>
          </a:solidFill>
        </a:fill>
      </a:tcStyle>
    </a:band1V>
    <a:band2V>
      <a:tcStyle>
        <a:tcBdr/>
      </a:tcStyle>
    </a:band2V>
    <a:lastCol>
      <a:tcTxStyle b="on">
        <a:fontRef idx="minor">
          <a:prstClr val="black"/>
        </a:fontRef>
        <a:schemeClr val="lt1"/>
      </a:tcTxStyle>
      <a:tcStyle>
        <a:tcBdr/>
        <a:fill>
          <a:solidFill>
            <a:schemeClr val="lt2"/>
          </a:solidFill>
        </a:fill>
      </a:tcStyle>
    </a:lastCol>
    <a:firstCol>
      <a:tcTxStyle b="on">
        <a:fontRef idx="minor">
          <a:prstClr val="black"/>
        </a:fontRef>
        <a:schemeClr val="lt1"/>
      </a:tcTxStyle>
      <a:tcStyle>
        <a:tcBdr/>
        <a:fill>
          <a:solidFill>
            <a:schemeClr val="lt2"/>
          </a:solidFill>
        </a:fill>
      </a:tcStyle>
    </a:firstCol>
    <a:lastRow>
      <a:tcTxStyle b="on">
        <a:fontRef idx="minor">
          <a:prstClr val="black"/>
        </a:fontRef>
        <a:schemeClr val="lt1"/>
      </a:tcTxStyle>
      <a:tcStyle>
        <a:tcBdr>
          <a:top>
            <a:ln w="38100" cmpd="sng">
              <a:solidFill>
                <a:schemeClr val="lt1"/>
              </a:solidFill>
            </a:ln>
          </a:top>
        </a:tcBdr>
        <a:fill>
          <a:solidFill>
            <a:schemeClr val="lt2"/>
          </a:solidFill>
        </a:fill>
      </a:tcStyle>
    </a:lastRow>
    <a:firstRow>
      <a:tcTxStyle b="on">
        <a:fontRef idx="minor">
          <a:prstClr val="black"/>
        </a:fontRef>
        <a:schemeClr val="lt1"/>
      </a:tcTxStyle>
      <a:tcStyle>
        <a:tcBdr>
          <a:bottom>
            <a:ln w="38100" cmpd="sng">
              <a:solidFill>
                <a:schemeClr val="lt1"/>
              </a:solidFill>
            </a:ln>
          </a:bottom>
        </a:tcBdr>
        <a:fill>
          <a:solidFill>
            <a:srgbClr val="595959"/>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lt2"/>
              </a:solidFill>
            </a:ln>
          </a:left>
          <a:right>
            <a:ln w="12700" cmpd="sng">
              <a:solidFill>
                <a:schemeClr val="lt2"/>
              </a:solidFill>
            </a:ln>
          </a:right>
          <a:top>
            <a:ln w="12700" cmpd="sng">
              <a:solidFill>
                <a:schemeClr val="lt2"/>
              </a:solidFill>
            </a:ln>
          </a:top>
          <a:bottom>
            <a:ln w="12700" cmpd="sng">
              <a:solidFill>
                <a:schemeClr val="lt2"/>
              </a:solidFill>
            </a:ln>
          </a:bottom>
          <a:insideH>
            <a:ln w="12700" cmpd="sng">
              <a:solidFill>
                <a:schemeClr val="lt2"/>
              </a:solidFill>
            </a:ln>
          </a:insideH>
          <a:insideV>
            <a:ln>
              <a:noFill/>
            </a:ln>
          </a:insideV>
        </a:tcBdr>
        <a:fill>
          <a:solidFill>
            <a:schemeClr val="lt1"/>
          </a:solidFill>
        </a:fill>
      </a:tcStyle>
    </a:wholeTbl>
    <a:band1H>
      <a:tcStyle>
        <a:tcBdr/>
        <a:fill>
          <a:solidFill>
            <a:schemeClr val="lt2">
              <a:tint val="70000"/>
            </a:schemeClr>
          </a:solidFill>
        </a:fill>
      </a:tcStyle>
    </a:band1H>
    <a:band1V>
      <a:tcStyle>
        <a:tcBdr/>
        <a:fill>
          <a:solidFill>
            <a:schemeClr val="lt2">
              <a:tint val="70000"/>
            </a:schemeClr>
          </a:solidFill>
        </a:fill>
      </a:tcStyle>
    </a:band1V>
    <a:lastCol>
      <a:tcTxStyle b="on"/>
      <a:tcStyle>
        <a:tcBdr/>
      </a:tcStyle>
    </a:lastCol>
    <a:firstCol>
      <a:tcTxStyle b="on"/>
      <a:tcStyle>
        <a:tcBdr/>
      </a:tcStyle>
    </a:firstCol>
    <a:lastRow>
      <a:tcTxStyle b="on"/>
      <a:tcStyle>
        <a:tcBdr>
          <a:top>
            <a:ln w="50800" cmpd="dbl">
              <a:solidFill>
                <a:schemeClr val="lt2"/>
              </a:solidFill>
            </a:ln>
          </a:top>
        </a:tcBdr>
        <a:fill>
          <a:solidFill>
            <a:schemeClr val="lt1"/>
          </a:solidFill>
        </a:fill>
      </a:tcStyle>
    </a:lastRow>
    <a:firstRow>
      <a:tcTxStyle b="on">
        <a:fontRef idx="minor">
          <a:scrgbClr r="0" g="0" b="0"/>
        </a:fontRef>
        <a:schemeClr val="lt1"/>
      </a:tcTxStyle>
      <a:tcStyle>
        <a:tcBdr/>
        <a:fill>
          <a:solidFill>
            <a:schemeClr val="lt2"/>
          </a:solidFill>
        </a:fill>
      </a:tcStyle>
    </a:firstRow>
  </a:tblStyle>
  <a:tblStyle styleId="{72833802-FEF1-4C79-8D5D-14CF1EAF98D9}" styleName="Light Style 2 - Accent 2">
    <a:wholeTbl>
      <a:tcTxStyle>
        <a:fontRef idx="minor">
          <a:scrgbClr r="0" g="0" b="0"/>
        </a:fontRef>
        <a:schemeClr val="tx1"/>
      </a:tcTxStyle>
      <a:tcStyle>
        <a:tcBdr>
          <a:left>
            <a:lnRef idx="1">
              <a:schemeClr val="lt2"/>
            </a:lnRef>
          </a:left>
          <a:right>
            <a:lnRef idx="1">
              <a:schemeClr val="lt2"/>
            </a:lnRef>
          </a:right>
          <a:top>
            <a:lnRef idx="1">
              <a:schemeClr val="lt2"/>
            </a:lnRef>
          </a:top>
          <a:bottom>
            <a:lnRef idx="1">
              <a:schemeClr val="lt2"/>
            </a:lnRef>
          </a:bottom>
          <a:insideH>
            <a:ln>
              <a:noFill/>
            </a:ln>
          </a:insideH>
          <a:insideV>
            <a:ln>
              <a:noFill/>
            </a:ln>
          </a:insideV>
        </a:tcBdr>
        <a:fill>
          <a:noFill/>
        </a:fill>
      </a:tcStyle>
    </a:wholeTbl>
    <a:band1H>
      <a:tcStyle>
        <a:tcBdr>
          <a:top>
            <a:lnRef idx="1">
              <a:schemeClr val="lt2"/>
            </a:lnRef>
          </a:top>
          <a:bottom>
            <a:lnRef idx="1">
              <a:schemeClr val="lt2"/>
            </a:lnRef>
          </a:bottom>
        </a:tcBdr>
      </a:tcStyle>
    </a:band1H>
    <a:band1V>
      <a:tcStyle>
        <a:tcBdr>
          <a:left>
            <a:lnRef idx="1">
              <a:schemeClr val="lt2"/>
            </a:lnRef>
          </a:left>
          <a:right>
            <a:lnRef idx="1">
              <a:schemeClr val="lt2"/>
            </a:lnRef>
          </a:right>
        </a:tcBdr>
      </a:tcStyle>
    </a:band1V>
    <a:band2V>
      <a:tcStyle>
        <a:tcBdr>
          <a:left>
            <a:lnRef idx="1">
              <a:schemeClr val="lt2"/>
            </a:lnRef>
          </a:left>
          <a:right>
            <a:lnRef idx="1">
              <a:schemeClr val="lt2"/>
            </a:lnRef>
          </a:right>
        </a:tcBdr>
      </a:tcStyle>
    </a:band2V>
    <a:lastCol>
      <a:tcTxStyle b="on"/>
      <a:tcStyle>
        <a:tcBdr/>
      </a:tcStyle>
    </a:lastCol>
    <a:firstCol>
      <a:tcTxStyle b="on"/>
      <a:tcStyle>
        <a:tcBdr/>
      </a:tcStyle>
    </a:firstCol>
    <a:lastRow>
      <a:tcTxStyle b="on"/>
      <a:tcStyle>
        <a:tcBdr>
          <a:top>
            <a:ln w="50800" cmpd="dbl">
              <a:solidFill>
                <a:schemeClr val="lt2"/>
              </a:solidFill>
            </a:ln>
          </a:top>
        </a:tcBdr>
      </a:tcStyle>
    </a:lastRow>
    <a:firstRow>
      <a:tcTxStyle b="on">
        <a:fontRef idx="minor">
          <a:scrgbClr r="0" g="0" b="0"/>
        </a:fontRef>
        <a:schemeClr val="bg1"/>
      </a:tcTxStyle>
      <a:tcStyle>
        <a:tcBdr/>
        <a:fillRef idx="1">
          <a:schemeClr val="l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3" autoAdjust="0"/>
    <p:restoredTop sz="71765" autoAdjust="0"/>
  </p:normalViewPr>
  <p:slideViewPr>
    <p:cSldViewPr snapToGrid="0">
      <p:cViewPr>
        <p:scale>
          <a:sx n="70" d="100"/>
          <a:sy n="70" d="100"/>
        </p:scale>
        <p:origin x="1080" y="-523"/>
      </p:cViewPr>
      <p:guideLst>
        <p:guide orient="horz" pos="2208"/>
        <p:guide pos="3840"/>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p:scale>
          <a:sx n="79" d="100"/>
          <a:sy n="79" d="100"/>
        </p:scale>
        <p:origin x="5368" y="20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9EC5-08BE-4EB9-A338-7F2CBC8BDC42}"/>
              </a:ext>
            </a:extLst>
          </p:cNvPr>
          <p:cNvSpPr>
            <a:spLocks noGrp="1"/>
          </p:cNvSpPr>
          <p:nvPr>
            <p:ph type="hdr" sz="quarter"/>
          </p:nvPr>
        </p:nvSpPr>
        <p:spPr>
          <a:xfrm>
            <a:off x="0" y="0"/>
            <a:ext cx="2773680" cy="588698"/>
          </a:xfrm>
          <a:prstGeom prst="rect">
            <a:avLst/>
          </a:prstGeom>
        </p:spPr>
        <p:txBody>
          <a:bodyPr vert="horz" lIns="91440" tIns="45720" rIns="91440" bIns="45720" rtlCol="0"/>
          <a:lstStyle>
            <a:lvl1pPr algn="l">
              <a:defRPr sz="1200"/>
            </a:lvl1pPr>
          </a:lstStyle>
          <a:p>
            <a:endParaRPr lang="en-GB">
              <a:solidFill>
                <a:srgbClr val="000000"/>
              </a:solidFill>
              <a:latin typeface="Muli" panose="00000500000000000000" pitchFamily="2" charset="0"/>
            </a:endParaRPr>
          </a:p>
        </p:txBody>
      </p:sp>
      <p:sp>
        <p:nvSpPr>
          <p:cNvPr id="3" name="Date Placeholder 2">
            <a:extLst>
              <a:ext uri="{FF2B5EF4-FFF2-40B4-BE49-F238E27FC236}">
                <a16:creationId xmlns:a16="http://schemas.microsoft.com/office/drawing/2014/main" id="{1E87C259-B6F1-4776-B031-30227F135A46}"/>
              </a:ext>
            </a:extLst>
          </p:cNvPr>
          <p:cNvSpPr>
            <a:spLocks noGrp="1"/>
          </p:cNvSpPr>
          <p:nvPr>
            <p:ph type="dt" sz="quarter" idx="1"/>
          </p:nvPr>
        </p:nvSpPr>
        <p:spPr>
          <a:xfrm>
            <a:off x="3625639" y="0"/>
            <a:ext cx="2773680" cy="588698"/>
          </a:xfrm>
          <a:prstGeom prst="rect">
            <a:avLst/>
          </a:prstGeom>
        </p:spPr>
        <p:txBody>
          <a:bodyPr vert="horz" lIns="91440" tIns="45720" rIns="91440" bIns="45720" rtlCol="0"/>
          <a:lstStyle>
            <a:lvl1pPr algn="r">
              <a:defRPr sz="1200"/>
            </a:lvl1pPr>
          </a:lstStyle>
          <a:p>
            <a:fld id="{32A9BFF2-C90B-477E-9715-1B23DA4420F9}" type="datetimeFigureOut">
              <a:rPr lang="en-US">
                <a:solidFill>
                  <a:srgbClr val="000000"/>
                </a:solidFill>
                <a:latin typeface="Muli" panose="00000500000000000000" pitchFamily="2" charset="0"/>
              </a:rPr>
              <a:t>12/2/2024</a:t>
            </a:fld>
            <a:endParaRPr lang="en-GB">
              <a:solidFill>
                <a:srgbClr val="000000"/>
              </a:solidFill>
              <a:latin typeface="Muli" panose="00000500000000000000" pitchFamily="2" charset="0"/>
            </a:endParaRPr>
          </a:p>
        </p:txBody>
      </p:sp>
      <p:sp>
        <p:nvSpPr>
          <p:cNvPr id="4" name="Footer Placeholder 3">
            <a:extLst>
              <a:ext uri="{FF2B5EF4-FFF2-40B4-BE49-F238E27FC236}">
                <a16:creationId xmlns:a16="http://schemas.microsoft.com/office/drawing/2014/main" id="{2D64F7A4-77BF-4E91-98A1-943775ED105B}"/>
              </a:ext>
            </a:extLst>
          </p:cNvPr>
          <p:cNvSpPr>
            <a:spLocks noGrp="1"/>
          </p:cNvSpPr>
          <p:nvPr>
            <p:ph type="ftr" sz="quarter" idx="2"/>
          </p:nvPr>
        </p:nvSpPr>
        <p:spPr>
          <a:xfrm>
            <a:off x="-1" y="11144517"/>
            <a:ext cx="3272462" cy="588697"/>
          </a:xfrm>
          <a:prstGeom prst="rect">
            <a:avLst/>
          </a:prstGeom>
        </p:spPr>
        <p:txBody>
          <a:bodyPr vert="horz" lIns="91440" tIns="45720" rIns="91440" bIns="45720" rtlCol="0" anchor="b"/>
          <a:lstStyle>
            <a:lvl1pPr algn="l">
              <a:defRPr sz="1200"/>
            </a:lvl1pPr>
          </a:lstStyle>
          <a:p>
            <a:pPr lvl="0"/>
            <a:r>
              <a:rPr lang="en-GB" sz="800">
                <a:solidFill>
                  <a:srgbClr val="000000"/>
                </a:solidFill>
                <a:latin typeface="Muli" panose="00000500000000000000" pitchFamily="2" charset="0"/>
              </a:rPr>
              <a:t>© 2019 AVEVA Group plc and its subsidiaries. All rights reserved.</a:t>
            </a:r>
          </a:p>
        </p:txBody>
      </p:sp>
      <p:sp>
        <p:nvSpPr>
          <p:cNvPr id="5" name="Slide Number Placeholder 4">
            <a:extLst>
              <a:ext uri="{FF2B5EF4-FFF2-40B4-BE49-F238E27FC236}">
                <a16:creationId xmlns:a16="http://schemas.microsoft.com/office/drawing/2014/main" id="{4055DACD-0D51-435C-8D26-DF12C905B204}"/>
              </a:ext>
            </a:extLst>
          </p:cNvPr>
          <p:cNvSpPr>
            <a:spLocks noGrp="1"/>
          </p:cNvSpPr>
          <p:nvPr>
            <p:ph type="sldNum" sz="quarter" idx="3"/>
          </p:nvPr>
        </p:nvSpPr>
        <p:spPr>
          <a:xfrm>
            <a:off x="3625639" y="11144517"/>
            <a:ext cx="2773680" cy="588697"/>
          </a:xfrm>
          <a:prstGeom prst="rect">
            <a:avLst/>
          </a:prstGeom>
        </p:spPr>
        <p:txBody>
          <a:bodyPr vert="horz" lIns="91440" tIns="45720" rIns="91440" bIns="45720" rtlCol="0" anchor="b"/>
          <a:lstStyle>
            <a:lvl1pPr algn="r">
              <a:defRPr sz="1200"/>
            </a:lvl1pPr>
          </a:lstStyle>
          <a:p>
            <a:fld id="{2BEC808D-8967-49DA-A39C-3A758999D91A}" type="slidenum">
              <a:rPr lang="en-GB" sz="800">
                <a:solidFill>
                  <a:srgbClr val="000000"/>
                </a:solidFill>
                <a:latin typeface="Muli" panose="00000500000000000000" pitchFamily="2" charset="0"/>
              </a:rPr>
              <a:t>‹#›</a:t>
            </a:fld>
            <a:endParaRPr lang="en-GB" sz="800">
              <a:solidFill>
                <a:srgbClr val="000000"/>
              </a:solidFill>
              <a:latin typeface="Muli" panose="00000500000000000000" pitchFamily="2" charset="0"/>
            </a:endParaRPr>
          </a:p>
        </p:txBody>
      </p:sp>
    </p:spTree>
    <p:extLst>
      <p:ext uri="{BB962C8B-B14F-4D97-AF65-F5344CB8AC3E}">
        <p14:creationId xmlns:p14="http://schemas.microsoft.com/office/powerpoint/2010/main" val="376958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588698"/>
          </a:xfrm>
          <a:prstGeom prst="rect">
            <a:avLst/>
          </a:prstGeom>
        </p:spPr>
        <p:txBody>
          <a:bodyPr vert="horz" lIns="91440" tIns="45720" rIns="91440" bIns="45720" rtlCol="0"/>
          <a:lstStyle>
            <a:lvl1pPr algn="l">
              <a:defRPr lang="en-GB" sz="1200" kern="1200">
                <a:solidFill>
                  <a:srgbClr val="000000"/>
                </a:solidFill>
                <a:latin typeface="Muli" panose="00000500000000000000" pitchFamily="2" charset="0"/>
                <a:ea typeface="+mn-ea"/>
                <a:cs typeface="+mn-cs"/>
              </a:defRPr>
            </a:lvl1pPr>
          </a:lstStyle>
          <a:p>
            <a:endParaRPr lang="en-GB"/>
          </a:p>
        </p:txBody>
      </p:sp>
      <p:sp>
        <p:nvSpPr>
          <p:cNvPr id="3" name="Date Placeholder 2"/>
          <p:cNvSpPr>
            <a:spLocks noGrp="1"/>
          </p:cNvSpPr>
          <p:nvPr>
            <p:ph type="dt" idx="1"/>
          </p:nvPr>
        </p:nvSpPr>
        <p:spPr>
          <a:xfrm>
            <a:off x="3625639" y="0"/>
            <a:ext cx="2773680" cy="588698"/>
          </a:xfrm>
          <a:prstGeom prst="rect">
            <a:avLst/>
          </a:prstGeom>
        </p:spPr>
        <p:txBody>
          <a:bodyPr vert="horz" lIns="91440" tIns="45720" rIns="91440" bIns="45720" rtlCol="0"/>
          <a:lstStyle>
            <a:lvl1pPr algn="r">
              <a:defRPr lang="en-GB" sz="1200" kern="1200" smtClean="0">
                <a:solidFill>
                  <a:srgbClr val="000000"/>
                </a:solidFill>
                <a:latin typeface="Muli" panose="00000500000000000000" pitchFamily="2" charset="0"/>
                <a:ea typeface="+mn-ea"/>
                <a:cs typeface="+mn-cs"/>
              </a:defRPr>
            </a:lvl1pPr>
          </a:lstStyle>
          <a:p>
            <a:fld id="{F54DED76-5D38-41BF-9AF2-709E5C06511E}" type="datetimeFigureOut">
              <a:rPr lang="en-GB" smtClean="0"/>
              <a:pPr/>
              <a:t>02/12/2024</a:t>
            </a:fld>
            <a:endParaRPr lang="en-GB"/>
          </a:p>
        </p:txBody>
      </p:sp>
      <p:sp>
        <p:nvSpPr>
          <p:cNvPr id="4" name="Slide Image Placeholder 3"/>
          <p:cNvSpPr>
            <a:spLocks noGrp="1" noRot="1" noChangeAspect="1"/>
          </p:cNvSpPr>
          <p:nvPr>
            <p:ph type="sldImg" idx="2"/>
          </p:nvPr>
        </p:nvSpPr>
        <p:spPr>
          <a:xfrm>
            <a:off x="-317500" y="1466850"/>
            <a:ext cx="7035800" cy="39592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40080" y="5646609"/>
            <a:ext cx="5120640" cy="4619953"/>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11144517"/>
            <a:ext cx="3057689" cy="588697"/>
          </a:xfrm>
          <a:prstGeom prst="rect">
            <a:avLst/>
          </a:prstGeom>
        </p:spPr>
        <p:txBody>
          <a:bodyPr vert="horz" lIns="91440" tIns="45720" rIns="91440" bIns="45720" rtlCol="0" anchor="b"/>
          <a:lstStyle>
            <a:lvl1pPr algn="l">
              <a:defRPr sz="1200"/>
            </a:lvl1pPr>
          </a:lstStyle>
          <a:p>
            <a:r>
              <a:rPr lang="en-GB" sz="800">
                <a:solidFill>
                  <a:srgbClr val="000000"/>
                </a:solidFill>
                <a:latin typeface="Muli" panose="00000500000000000000" pitchFamily="2" charset="0"/>
              </a:rPr>
              <a:t>© 2019 AVEVA Group plc and its subsidiaries. All rights reserved.</a:t>
            </a:r>
          </a:p>
        </p:txBody>
      </p:sp>
      <p:sp>
        <p:nvSpPr>
          <p:cNvPr id="7" name="Slide Number Placeholder 6"/>
          <p:cNvSpPr>
            <a:spLocks noGrp="1"/>
          </p:cNvSpPr>
          <p:nvPr>
            <p:ph type="sldNum" sz="quarter" idx="5"/>
          </p:nvPr>
        </p:nvSpPr>
        <p:spPr>
          <a:xfrm>
            <a:off x="3625639" y="11144517"/>
            <a:ext cx="2773680" cy="588697"/>
          </a:xfrm>
          <a:prstGeom prst="rect">
            <a:avLst/>
          </a:prstGeom>
        </p:spPr>
        <p:txBody>
          <a:bodyPr vert="horz" lIns="91440" tIns="45720" rIns="91440" bIns="45720" rtlCol="0" anchor="b"/>
          <a:lstStyle>
            <a:lvl1pPr algn="r">
              <a:defRPr lang="en-GB" sz="800" kern="1200" smtClean="0">
                <a:solidFill>
                  <a:srgbClr val="000000"/>
                </a:solidFill>
                <a:latin typeface="Muli" panose="00000500000000000000" pitchFamily="2" charset="0"/>
                <a:ea typeface="+mn-ea"/>
                <a:cs typeface="+mn-cs"/>
              </a:defRPr>
            </a:lvl1pPr>
          </a:lstStyle>
          <a:p>
            <a:fld id="{70234E84-C538-456E-9D17-5DEAA57ABBDE}" type="slidenum">
              <a:rPr lang="en-GB" smtClean="0"/>
              <a:pPr/>
              <a:t>‹#›</a:t>
            </a:fld>
            <a:endParaRPr lang="en-GB"/>
          </a:p>
        </p:txBody>
      </p:sp>
    </p:spTree>
    <p:extLst>
      <p:ext uri="{BB962C8B-B14F-4D97-AF65-F5344CB8AC3E}">
        <p14:creationId xmlns:p14="http://schemas.microsoft.com/office/powerpoint/2010/main" val="156140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li" panose="00000500000000000000" pitchFamily="2" charset="0"/>
        <a:ea typeface="+mn-ea"/>
        <a:cs typeface="+mn-cs"/>
      </a:defRPr>
    </a:lvl1pPr>
    <a:lvl2pPr marL="457200" algn="l" defTabSz="914400" rtl="0" eaLnBrk="1" latinLnBrk="0" hangingPunct="1">
      <a:defRPr sz="1200" kern="1200">
        <a:solidFill>
          <a:schemeClr val="tx1"/>
        </a:solidFill>
        <a:latin typeface="Muli" panose="00000500000000000000" pitchFamily="2" charset="0"/>
        <a:ea typeface="+mn-ea"/>
        <a:cs typeface="+mn-cs"/>
      </a:defRPr>
    </a:lvl2pPr>
    <a:lvl3pPr marL="914400" algn="l" defTabSz="914400" rtl="0" eaLnBrk="1" latinLnBrk="0" hangingPunct="1">
      <a:defRPr sz="1200" kern="1200">
        <a:solidFill>
          <a:schemeClr val="tx1"/>
        </a:solidFill>
        <a:latin typeface="Muli" panose="00000500000000000000" pitchFamily="2" charset="0"/>
        <a:ea typeface="+mn-ea"/>
        <a:cs typeface="+mn-cs"/>
      </a:defRPr>
    </a:lvl3pPr>
    <a:lvl4pPr marL="1371600" algn="l" defTabSz="914400" rtl="0" eaLnBrk="1" latinLnBrk="0" hangingPunct="1">
      <a:defRPr sz="1200" kern="1200">
        <a:solidFill>
          <a:schemeClr val="tx1"/>
        </a:solidFill>
        <a:latin typeface="Muli" panose="00000500000000000000" pitchFamily="2" charset="0"/>
        <a:ea typeface="+mn-ea"/>
        <a:cs typeface="+mn-cs"/>
      </a:defRPr>
    </a:lvl4pPr>
    <a:lvl5pPr marL="1828800" algn="l" defTabSz="914400" rtl="0" eaLnBrk="1" latinLnBrk="0" hangingPunct="1">
      <a:defRPr sz="1200" kern="1200">
        <a:solidFill>
          <a:schemeClr val="tx1"/>
        </a:solidFill>
        <a:latin typeface="Muli"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63D42"/>
                </a:solidFill>
                <a:effectLst/>
                <a:latin typeface="Muli-Regular"/>
              </a:rPr>
              <a:t>UK Power Networks (UKPN) is an electrical distribution company that covers London, Southeast England, and East England covering 30,000 square </a:t>
            </a:r>
            <a:r>
              <a:rPr lang="en-GB" b="0" i="0" dirty="0" err="1">
                <a:solidFill>
                  <a:srgbClr val="363D42"/>
                </a:solidFill>
                <a:effectLst/>
                <a:latin typeface="Muli-Regular"/>
              </a:rPr>
              <a:t>kilometers</a:t>
            </a:r>
            <a:r>
              <a:rPr lang="en-GB" b="0" i="0" dirty="0">
                <a:solidFill>
                  <a:srgbClr val="363D42"/>
                </a:solidFill>
                <a:effectLst/>
                <a:latin typeface="Muli-Regular"/>
              </a:rPr>
              <a:t> and 8.2 M metered customers. As a leader in this market and responsible for one of the largest population </a:t>
            </a:r>
            <a:r>
              <a:rPr lang="en-GB" b="0" i="0" dirty="0" err="1">
                <a:solidFill>
                  <a:srgbClr val="363D42"/>
                </a:solidFill>
                <a:effectLst/>
                <a:latin typeface="Muli-Regular"/>
              </a:rPr>
              <a:t>centers</a:t>
            </a:r>
            <a:r>
              <a:rPr lang="en-GB" b="0" i="0" dirty="0">
                <a:solidFill>
                  <a:srgbClr val="363D42"/>
                </a:solidFill>
                <a:effectLst/>
                <a:latin typeface="Muli-Regular"/>
              </a:rPr>
              <a:t> in the world, UKPN is leading several project initiatives to meet the regulatory and market requirements including the digitalization of the grid. These efforts have led to the need for an operational data management and analytics system for Operational Technologies (OT) at an unprecedented scale. Each meter and device must be contextualized in an asset hierarchy as the relationship is key to make the data useful. To assist UK Power Networks on it journey, they have selected AVEVA’s </a:t>
            </a:r>
            <a:r>
              <a:rPr lang="en-GB" b="0" i="0" dirty="0" err="1">
                <a:solidFill>
                  <a:srgbClr val="363D42"/>
                </a:solidFill>
                <a:effectLst/>
                <a:latin typeface="Muli-Regular"/>
              </a:rPr>
              <a:t>PowerRunner</a:t>
            </a:r>
            <a:r>
              <a:rPr lang="en-GB" b="0" i="0" dirty="0">
                <a:solidFill>
                  <a:srgbClr val="363D42"/>
                </a:solidFill>
                <a:effectLst/>
                <a:latin typeface="Muli-Regular"/>
              </a:rPr>
              <a:t> on AVEVA PI System to be the data and analytics’ platform to assist in driving them to success during the increase of digitalization and DNO to DSO transition.</a:t>
            </a:r>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234E84-C538-456E-9D17-5DEAA57ABBDE}" type="slidenum">
              <a:rPr kumimoji="0" lang="en-GB" sz="800" b="0" i="0" u="none" strike="noStrike" kern="1200" cap="none" spc="0" normalizeH="0" baseline="0" noProof="0" smtClean="0">
                <a:ln>
                  <a:noFill/>
                </a:ln>
                <a:solidFill>
                  <a:srgbClr val="000000"/>
                </a:solidFill>
                <a:effectLst/>
                <a:uLnTx/>
                <a:uFillTx/>
                <a:latin typeface="Muli Regular Roman" panose="000005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srgbClr val="000000"/>
              </a:solidFill>
              <a:effectLst/>
              <a:uLnTx/>
              <a:uFillTx/>
              <a:latin typeface="Muli Regular Roman" panose="00000500000000000000" pitchFamily="2" charset="0"/>
              <a:ea typeface="+mn-ea"/>
              <a:cs typeface="+mn-cs"/>
            </a:endParaRPr>
          </a:p>
        </p:txBody>
      </p:sp>
    </p:spTree>
    <p:extLst>
      <p:ext uri="{BB962C8B-B14F-4D97-AF65-F5344CB8AC3E}">
        <p14:creationId xmlns:p14="http://schemas.microsoft.com/office/powerpoint/2010/main" val="2670536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B192-5039-CC22-C7D3-4BA3C31A8714}"/>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44617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15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3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6379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38371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p:nvPr>
        </p:nvSpPr>
        <p:spPr>
          <a:xfrm>
            <a:off x="609600" y="1920239"/>
            <a:ext cx="5212080" cy="4142231"/>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Tree>
    <p:extLst>
      <p:ext uri="{BB962C8B-B14F-4D97-AF65-F5344CB8AC3E}">
        <p14:creationId xmlns:p14="http://schemas.microsoft.com/office/powerpoint/2010/main" val="219032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p:nvPr>
        </p:nvSpPr>
        <p:spPr>
          <a:xfrm>
            <a:off x="6373368" y="1920240"/>
            <a:ext cx="5209032" cy="4142232"/>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2895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val="1"/>
              </a:ext>
            </a:extLst>
          </p:cNvPr>
          <p:cNvSpPr>
            <a:spLocks noGrp="1"/>
          </p:cNvSpPr>
          <p:nvPr>
            <p:ph type="pic" sz="quarter" idx="15" hasCustomPrompt="1"/>
          </p:nvPr>
        </p:nvSpPr>
        <p:spPr>
          <a:xfrm>
            <a:off x="6096000" y="-9144"/>
            <a:ext cx="6108192"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nline Image Placeholder 7">
            <a:extLst>
              <a:ext uri="{FF2B5EF4-FFF2-40B4-BE49-F238E27FC236}">
                <a16:creationId xmlns:a16="http://schemas.microsoft.com/office/drawing/2014/main" id="{6934093B-F2A7-4E1E-B334-D9A404D4110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42557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6108192" cy="6885432"/>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0333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val="1"/>
              </a:ext>
            </a:extLst>
          </p:cNvPr>
          <p:cNvSpPr>
            <a:spLocks noGrp="1"/>
          </p:cNvSpPr>
          <p:nvPr>
            <p:ph type="pic" sz="quarter" idx="15" hasCustomPrompt="1"/>
          </p:nvPr>
        </p:nvSpPr>
        <p:spPr>
          <a:xfrm>
            <a:off x="8128000" y="-9144"/>
            <a:ext cx="4069080"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US" dirty="0"/>
              <a:t>© 2023 AVEVA Group plc and its subsidiaries. All rights reserved.</a:t>
            </a:r>
            <a:endParaRPr lang="en-GB" dirty="0"/>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nline Image Placeholder 7">
            <a:extLst>
              <a:ext uri="{FF2B5EF4-FFF2-40B4-BE49-F238E27FC236}">
                <a16:creationId xmlns:a16="http://schemas.microsoft.com/office/drawing/2014/main" id="{0206A656-1958-4BF0-B3CF-3A3A6BDAAFA3}"/>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3069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4032504"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16" name="Group 15">
            <a:extLst>
              <a:ext uri="{FF2B5EF4-FFF2-40B4-BE49-F238E27FC236}">
                <a16:creationId xmlns:a16="http://schemas.microsoft.com/office/drawing/2014/main" id="{74B5A678-2B3A-4668-A742-6707A608CA06}"/>
              </a:ext>
            </a:extLst>
          </p:cNvPr>
          <p:cNvGrpSpPr/>
          <p:nvPr userDrawn="1"/>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userDrawn="1"/>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userDrawn="1"/>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userDrawn="1"/>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818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337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val="1"/>
              </a:ext>
            </a:extLst>
          </p:cNvPr>
          <p:cNvSpPr>
            <a:spLocks noGrp="1"/>
          </p:cNvSpPr>
          <p:nvPr>
            <p:ph type="pic" sz="quarter" idx="15" hasCustomPrompt="1"/>
          </p:nvPr>
        </p:nvSpPr>
        <p:spPr>
          <a:xfrm>
            <a:off x="-7620" y="-10800"/>
            <a:ext cx="1220724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33" name="Group 32">
            <a:extLst>
              <a:ext uri="{FF2B5EF4-FFF2-40B4-BE49-F238E27FC236}">
                <a16:creationId xmlns:a16="http://schemas.microsoft.com/office/drawing/2014/main" id="{690F1F30-BD72-4E88-AA2F-3486C673ABD0}"/>
              </a:ext>
            </a:extLst>
          </p:cNvPr>
          <p:cNvGrpSpPr/>
          <p:nvPr userDrawn="1"/>
        </p:nvGrpSpPr>
        <p:grpSpPr>
          <a:xfrm>
            <a:off x="12431200" y="152485"/>
            <a:ext cx="971741" cy="2368319"/>
            <a:chOff x="12431200" y="152485"/>
            <a:chExt cx="971741" cy="2368319"/>
          </a:xfrm>
        </p:grpSpPr>
        <p:grpSp>
          <p:nvGrpSpPr>
            <p:cNvPr id="37" name="Group 36">
              <a:extLst>
                <a:ext uri="{FF2B5EF4-FFF2-40B4-BE49-F238E27FC236}">
                  <a16:creationId xmlns:a16="http://schemas.microsoft.com/office/drawing/2014/main" id="{0E99EBC8-F916-4A44-A9E3-17D521F857AB}"/>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8464F893-6BD0-40D0-8365-D0AEACA8D0A4}"/>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F44C393-B9EE-4E5C-AC09-0FE581A359E4}"/>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93F0D334-02C2-43E7-AF4D-25FC4504089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61D42C37-8014-474A-B5CE-77A14A82585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B6335D00-E4E4-4300-B5AE-27DC660F666C}"/>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DBC2130F-3339-41B0-BB13-CE1EF8F8831F}"/>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508E865F-A4C8-430E-A0EA-B3534A4D606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38" name="Oval 37">
              <a:extLst>
                <a:ext uri="{FF2B5EF4-FFF2-40B4-BE49-F238E27FC236}">
                  <a16:creationId xmlns:a16="http://schemas.microsoft.com/office/drawing/2014/main" id="{164BC385-920D-4A08-9486-1B82745D264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0CB123F7-6FFE-4E19-AB23-AAC055495745}"/>
              </a:ext>
            </a:extLst>
          </p:cNvPr>
          <p:cNvGrpSpPr/>
          <p:nvPr userDrawn="1"/>
        </p:nvGrpSpPr>
        <p:grpSpPr>
          <a:xfrm>
            <a:off x="12431200" y="4770851"/>
            <a:ext cx="1376999" cy="1419507"/>
            <a:chOff x="12431200" y="4979663"/>
            <a:chExt cx="1376999" cy="1419507"/>
          </a:xfrm>
        </p:grpSpPr>
        <p:sp>
          <p:nvSpPr>
            <p:cNvPr id="47" name="Rectangle 46">
              <a:extLst>
                <a:ext uri="{FF2B5EF4-FFF2-40B4-BE49-F238E27FC236}">
                  <a16:creationId xmlns:a16="http://schemas.microsoft.com/office/drawing/2014/main" id="{CD3E71A1-0A78-4607-9FE8-3B693E783176}"/>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48" name="Oval 47">
              <a:extLst>
                <a:ext uri="{FF2B5EF4-FFF2-40B4-BE49-F238E27FC236}">
                  <a16:creationId xmlns:a16="http://schemas.microsoft.com/office/drawing/2014/main" id="{A5A00ED3-B574-4DBA-A754-7A78E58208A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2AE3F08F-16EF-4E3C-A06A-22DF420FD59C}"/>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B8823DBC-E05F-4707-8A8D-ACEB16B9C8E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46EC1349-5E39-42B3-BA46-715E7A3CB1D4}"/>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1DEDBEED-EB25-40CF-B914-33333219630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D5036416-1EC4-46E0-94B8-CA73F86E694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C0A5BAFB-50C1-48AF-8BDA-24F8BF406E19}"/>
              </a:ext>
            </a:extLst>
          </p:cNvPr>
          <p:cNvGrpSpPr/>
          <p:nvPr userDrawn="1"/>
        </p:nvGrpSpPr>
        <p:grpSpPr>
          <a:xfrm>
            <a:off x="12431200" y="2675600"/>
            <a:ext cx="971741" cy="1940780"/>
            <a:chOff x="12431200" y="2678506"/>
            <a:chExt cx="971741" cy="1940780"/>
          </a:xfrm>
        </p:grpSpPr>
        <p:sp>
          <p:nvSpPr>
            <p:cNvPr id="55" name="Rectangle 54">
              <a:extLst>
                <a:ext uri="{FF2B5EF4-FFF2-40B4-BE49-F238E27FC236}">
                  <a16:creationId xmlns:a16="http://schemas.microsoft.com/office/drawing/2014/main" id="{EAB27F81-132B-4BA6-93C6-5B2E80C35CDD}"/>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6" name="Oval 55">
              <a:extLst>
                <a:ext uri="{FF2B5EF4-FFF2-40B4-BE49-F238E27FC236}">
                  <a16:creationId xmlns:a16="http://schemas.microsoft.com/office/drawing/2014/main" id="{3885CEE2-7C88-4F06-AB11-06AE3767E910}"/>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E1A0D243-682A-44BD-BE3B-3D85E717140A}"/>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BA3A8DE-9267-4252-8F39-C9F3497A4122}"/>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AAD74FB1-E12A-481F-BBF1-633C191E0D31}"/>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1D3BDF6-EDBA-4198-B2D8-4A6811136F2B}"/>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3B9A166B-B40F-4D4B-8FC5-E883403388FD}"/>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2" name="TextBox 61">
            <a:extLst>
              <a:ext uri="{FF2B5EF4-FFF2-40B4-BE49-F238E27FC236}">
                <a16:creationId xmlns:a16="http://schemas.microsoft.com/office/drawing/2014/main" id="{AAABC845-B723-4641-9B83-D922C3B6CBD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3" name="Picture 62">
            <a:extLst>
              <a:ext uri="{FF2B5EF4-FFF2-40B4-BE49-F238E27FC236}">
                <a16:creationId xmlns:a16="http://schemas.microsoft.com/office/drawing/2014/main" id="{8310CAC5-0820-4F7D-B62B-92139CEB7C45}"/>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4" name="TextBox 63">
            <a:extLst>
              <a:ext uri="{FF2B5EF4-FFF2-40B4-BE49-F238E27FC236}">
                <a16:creationId xmlns:a16="http://schemas.microsoft.com/office/drawing/2014/main" id="{97B5313E-12DB-4137-96D6-BED0CAEF016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0898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Click to edit Master text styles</a:t>
            </a:r>
          </a:p>
          <a:p>
            <a:pPr lvl="1"/>
            <a:r>
              <a:rPr lang="en-US"/>
              <a:t>Second level</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2" name="Group 41">
            <a:extLst>
              <a:ext uri="{FF2B5EF4-FFF2-40B4-BE49-F238E27FC236}">
                <a16:creationId xmlns:a16="http://schemas.microsoft.com/office/drawing/2014/main" id="{D02EB654-30CF-46A0-A9B1-A8589B7A4793}"/>
              </a:ext>
            </a:extLst>
          </p:cNvPr>
          <p:cNvGrpSpPr/>
          <p:nvPr userDrawn="1"/>
        </p:nvGrpSpPr>
        <p:grpSpPr>
          <a:xfrm>
            <a:off x="12431200" y="152485"/>
            <a:ext cx="971741" cy="2368319"/>
            <a:chOff x="12431200" y="152485"/>
            <a:chExt cx="971741" cy="2368319"/>
          </a:xfrm>
        </p:grpSpPr>
        <p:grpSp>
          <p:nvGrpSpPr>
            <p:cNvPr id="43" name="Group 42">
              <a:extLst>
                <a:ext uri="{FF2B5EF4-FFF2-40B4-BE49-F238E27FC236}">
                  <a16:creationId xmlns:a16="http://schemas.microsoft.com/office/drawing/2014/main" id="{0AD60E64-C036-4EC8-864F-A747159F4615}"/>
                </a:ext>
              </a:extLst>
            </p:cNvPr>
            <p:cNvGrpSpPr/>
            <p:nvPr userDrawn="1"/>
          </p:nvGrpSpPr>
          <p:grpSpPr>
            <a:xfrm>
              <a:off x="12431200" y="152485"/>
              <a:ext cx="971741" cy="1804040"/>
              <a:chOff x="12431200" y="152485"/>
              <a:chExt cx="971741" cy="1804040"/>
            </a:xfrm>
          </p:grpSpPr>
          <p:sp>
            <p:nvSpPr>
              <p:cNvPr id="45" name="Oval 44">
                <a:extLst>
                  <a:ext uri="{FF2B5EF4-FFF2-40B4-BE49-F238E27FC236}">
                    <a16:creationId xmlns:a16="http://schemas.microsoft.com/office/drawing/2014/main" id="{A4FC4F78-0A05-4A09-9CCF-3D1524914D4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EA5866C7-4402-40FA-A727-F4C366ABB78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4771BAB2-F358-490A-AB38-5D94B617E56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344581A1-D018-4C27-ACAC-989AEDBA162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9" name="Oval 48">
                <a:extLst>
                  <a:ext uri="{FF2B5EF4-FFF2-40B4-BE49-F238E27FC236}">
                    <a16:creationId xmlns:a16="http://schemas.microsoft.com/office/drawing/2014/main" id="{26862983-9AFC-4322-8801-8EA250B875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3865B268-6851-4DBA-8016-1D8D0AD37269}"/>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908D8933-8A17-4903-9853-8179D33CD6D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4" name="Oval 43">
              <a:extLst>
                <a:ext uri="{FF2B5EF4-FFF2-40B4-BE49-F238E27FC236}">
                  <a16:creationId xmlns:a16="http://schemas.microsoft.com/office/drawing/2014/main" id="{AA56D5CA-B7F4-41E6-891B-124DD6083A98}"/>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2" name="Group 51">
            <a:extLst>
              <a:ext uri="{FF2B5EF4-FFF2-40B4-BE49-F238E27FC236}">
                <a16:creationId xmlns:a16="http://schemas.microsoft.com/office/drawing/2014/main" id="{9D181B78-F5C1-4157-AE53-443C11018498}"/>
              </a:ext>
            </a:extLst>
          </p:cNvPr>
          <p:cNvGrpSpPr/>
          <p:nvPr userDrawn="1"/>
        </p:nvGrpSpPr>
        <p:grpSpPr>
          <a:xfrm>
            <a:off x="12431200" y="4770851"/>
            <a:ext cx="1376999" cy="1419507"/>
            <a:chOff x="12431200" y="4979663"/>
            <a:chExt cx="1376999" cy="1419507"/>
          </a:xfrm>
        </p:grpSpPr>
        <p:sp>
          <p:nvSpPr>
            <p:cNvPr id="53" name="Rectangle 52">
              <a:extLst>
                <a:ext uri="{FF2B5EF4-FFF2-40B4-BE49-F238E27FC236}">
                  <a16:creationId xmlns:a16="http://schemas.microsoft.com/office/drawing/2014/main" id="{1D74E686-BDD1-468A-A571-389F18C390B8}"/>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4" name="Oval 53">
              <a:extLst>
                <a:ext uri="{FF2B5EF4-FFF2-40B4-BE49-F238E27FC236}">
                  <a16:creationId xmlns:a16="http://schemas.microsoft.com/office/drawing/2014/main" id="{B7D6AA88-FDAC-462D-8A01-E73E3042E18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B252A59-3CE3-4D3E-B84B-6BB0B7384A5E}"/>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B20D0076-533E-4A22-91B4-662AB7BB6D65}"/>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AD2CF81B-06E9-49D4-B506-4856A9FB5390}"/>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C7EE456-D19F-44B5-9865-E3DCB01D48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8E152155-E1E0-43FE-A8EC-6306E5F4742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0" name="Group 59">
            <a:extLst>
              <a:ext uri="{FF2B5EF4-FFF2-40B4-BE49-F238E27FC236}">
                <a16:creationId xmlns:a16="http://schemas.microsoft.com/office/drawing/2014/main" id="{DCD209A4-B260-47C4-8AD5-3164AEB1E3BD}"/>
              </a:ext>
            </a:extLst>
          </p:cNvPr>
          <p:cNvGrpSpPr/>
          <p:nvPr userDrawn="1"/>
        </p:nvGrpSpPr>
        <p:grpSpPr>
          <a:xfrm>
            <a:off x="12431200" y="2675600"/>
            <a:ext cx="971741" cy="1940780"/>
            <a:chOff x="12431200" y="2678506"/>
            <a:chExt cx="971741" cy="1940780"/>
          </a:xfrm>
        </p:grpSpPr>
        <p:sp>
          <p:nvSpPr>
            <p:cNvPr id="61" name="Rectangle 60">
              <a:extLst>
                <a:ext uri="{FF2B5EF4-FFF2-40B4-BE49-F238E27FC236}">
                  <a16:creationId xmlns:a16="http://schemas.microsoft.com/office/drawing/2014/main" id="{802FA86B-E935-4EA7-B8E7-1FF586DCEB61}"/>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2" name="Oval 61">
              <a:extLst>
                <a:ext uri="{FF2B5EF4-FFF2-40B4-BE49-F238E27FC236}">
                  <a16:creationId xmlns:a16="http://schemas.microsoft.com/office/drawing/2014/main" id="{E2F2A8D2-13AB-4401-A4A6-15AA83CCEEA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4FEDD279-BD8D-4879-BBCC-7242817F5BB4}"/>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BEDE5A6-45EE-4916-95E8-304D76F76C70}"/>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C0914F42-50C0-43DA-8EFD-AEDB89F6BA8F}"/>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ADB6763A-E14A-4803-8AB8-A857598D20AF}"/>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7595B2DE-3371-443B-827A-8D29AB46883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8" name="TextBox 67">
            <a:extLst>
              <a:ext uri="{FF2B5EF4-FFF2-40B4-BE49-F238E27FC236}">
                <a16:creationId xmlns:a16="http://schemas.microsoft.com/office/drawing/2014/main" id="{5F365F56-747F-48F1-B201-390A50FDC16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9" name="Picture 68">
            <a:extLst>
              <a:ext uri="{FF2B5EF4-FFF2-40B4-BE49-F238E27FC236}">
                <a16:creationId xmlns:a16="http://schemas.microsoft.com/office/drawing/2014/main" id="{3287D134-16C9-45E4-94A3-0376D14E39DC}"/>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70" name="TextBox 69">
            <a:extLst>
              <a:ext uri="{FF2B5EF4-FFF2-40B4-BE49-F238E27FC236}">
                <a16:creationId xmlns:a16="http://schemas.microsoft.com/office/drawing/2014/main" id="{15B1906B-81AB-41E4-B957-141F333C8AC5}"/>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344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US" dirty="0"/>
              <a:t>© 2023 AVEVA Group plc and its subsidiaries. All rights reserved.</a:t>
            </a:r>
            <a:endParaRPr lang="en-GB" dirty="0"/>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87185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6006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851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54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5BF87-BCBC-DD75-734F-C17F5DEE43AE}"/>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4837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69653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28AED-1962-3A68-F4E7-D105FBCFDD77}"/>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023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36729-6562-D01A-94C6-245B800C39D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79384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64E224-33BA-CC9A-15CA-FE9E495AD4B8}"/>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88084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DB84C-211E-0FE6-88B2-5D882E1FAEEC}"/>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1521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02120-90AC-A40B-E936-346F86D7F03E}"/>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4634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758AD-A9E4-984C-3FD2-7A7777402165}"/>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4" name="TextBox 73">
            <a:extLst>
              <a:ext uri="{FF2B5EF4-FFF2-40B4-BE49-F238E27FC236}">
                <a16:creationId xmlns:a16="http://schemas.microsoft.com/office/drawing/2014/main" id="{5CC7D704-5F56-4F2C-A11C-B264B4121718}"/>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63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F6179662-44EA-7BE1-18D4-33B691394926}"/>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426639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54FE2-CB85-9BF5-E578-4FD6420D2B62}"/>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65FB058-6305-A206-ECE4-04C8E1087DB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78451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6732B-01C8-C805-1F50-2CE876EFC8F6}"/>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CD52F43-E6DA-794E-B089-D7FFF138BD49}"/>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35672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6B0E7-9669-629D-9421-06FDEB383FDE}"/>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4A31D11-75C2-B5A8-1C29-FB801BEC7C9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1660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26EC2-1DAF-CDD8-BE36-0E0AD51F3F7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1B3040C-CC20-3790-2641-010F6CAB746B}"/>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21773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rgbClr val="F706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dirty="0"/>
              <a:t>NOTE: </a:t>
            </a:r>
            <a:br>
              <a:rPr lang="en-US" dirty="0"/>
            </a:br>
            <a:r>
              <a:rPr lang="en-US" dirty="0"/>
              <a:t>ANY SLIDE MASTERS APPEARING AFTER THIS ARE OUT OF DATE. </a:t>
            </a:r>
            <a:br>
              <a:rPr lang="en-US" dirty="0"/>
            </a:br>
            <a:br>
              <a:rPr lang="en-US" dirty="0"/>
            </a:br>
            <a:r>
              <a:rPr lang="en-US" dirty="0"/>
              <a:t>PLEASE SELECT A SLIDE LAYOUT FROM ONE OF THE PRECEDING SLIDE MASTERS.</a:t>
            </a:r>
          </a:p>
        </p:txBody>
      </p:sp>
      <p:sp>
        <p:nvSpPr>
          <p:cNvPr id="4" name="TextBox 3">
            <a:extLst>
              <a:ext uri="{FF2B5EF4-FFF2-40B4-BE49-F238E27FC236}">
                <a16:creationId xmlns:a16="http://schemas.microsoft.com/office/drawing/2014/main" id="{9AD5DACC-6660-F749-B6B2-69AC9AA32DBE}"/>
              </a:ext>
            </a:extLst>
          </p:cNvPr>
          <p:cNvSpPr txBox="1"/>
          <p:nvPr userDrawn="1"/>
        </p:nvSpPr>
        <p:spPr>
          <a:xfrm>
            <a:off x="0" y="-260574"/>
            <a:ext cx="12192000" cy="180001"/>
          </a:xfrm>
          <a:prstGeom prst="rect">
            <a:avLst/>
          </a:prstGeom>
          <a:noFill/>
        </p:spPr>
        <p:txBody>
          <a:bodyPr wrap="square" lIns="0" rtlCol="0" anchor="ctr" anchorCtr="0">
            <a:noAutofit/>
          </a:bodyPr>
          <a:lstStyle/>
          <a:p>
            <a:pPr algn="ctr"/>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4048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4" name="Text Placeholder 7">
            <a:extLst>
              <a:ext uri="{FF2B5EF4-FFF2-40B4-BE49-F238E27FC236}">
                <a16:creationId xmlns:a16="http://schemas.microsoft.com/office/drawing/2014/main" id="{76EEDFDB-BCCE-C2ED-39C6-2CD222029B4E}"/>
              </a:ext>
            </a:extLst>
          </p:cNvPr>
          <p:cNvSpPr>
            <a:spLocks noGrp="1"/>
          </p:cNvSpPr>
          <p:nvPr>
            <p:ph type="body" sz="quarter" idx="13" hasCustomPrompt="1"/>
          </p:nvPr>
        </p:nvSpPr>
        <p:spPr>
          <a:xfrm>
            <a:off x="612649" y="777240"/>
            <a:ext cx="6355075" cy="769802"/>
          </a:xfrm>
        </p:spPr>
        <p:txBody>
          <a:bodyPr lIns="0">
            <a:noAutofit/>
          </a:bodyPr>
          <a:lstStyle>
            <a:lvl1pPr marL="18288" indent="0">
              <a:lnSpc>
                <a:spcPct val="95000"/>
              </a:lnSpc>
              <a:spcBef>
                <a:spcPts val="800"/>
              </a:spcBef>
              <a:spcAft>
                <a:spcPts val="0"/>
              </a:spcAft>
              <a:buNone/>
              <a:defRPr sz="2600" b="0" cap="none" spc="0" baseline="0">
                <a:solidFill>
                  <a:schemeClr val="tx2"/>
                </a:solidFill>
                <a:latin typeface="+mj-lt"/>
              </a:defRPr>
            </a:lvl1pPr>
          </a:lstStyle>
          <a:p>
            <a:pPr lvl="0"/>
            <a:r>
              <a:rPr lang="en-GB" dirty="0"/>
              <a:t>[Victory statement including company name, use present tense]</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dirty="0"/>
              <a:t>[INDUSTRY]  |  [LOCATION]</a:t>
            </a:r>
          </a:p>
        </p:txBody>
      </p:sp>
      <p:sp>
        <p:nvSpPr>
          <p:cNvPr id="39" name="Text Placeholder 7">
            <a:extLst>
              <a:ext uri="{FF2B5EF4-FFF2-40B4-BE49-F238E27FC236}">
                <a16:creationId xmlns:a16="http://schemas.microsoft.com/office/drawing/2014/main" id="{37F44028-68ED-7C5D-3C22-A749F4664F9C}"/>
              </a:ext>
            </a:extLst>
          </p:cNvPr>
          <p:cNvSpPr>
            <a:spLocks noGrp="1"/>
          </p:cNvSpPr>
          <p:nvPr>
            <p:ph type="body" sz="quarter" idx="20" hasCustomPrompt="1"/>
          </p:nvPr>
        </p:nvSpPr>
        <p:spPr>
          <a:xfrm>
            <a:off x="612648" y="214169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1450" indent="-171450">
              <a:spcAft>
                <a:spcPts val="600"/>
              </a:spcAft>
            </a:pPr>
            <a:r>
              <a:rPr lang="en-US" sz="1400" dirty="0">
                <a:latin typeface="Calibri"/>
                <a:cs typeface="Calibri"/>
              </a:rPr>
              <a:t>Outline the challenges the company was facing and manifestation of the pain. Use specific, concrete, and narrativized examples.  (Example: ”Annual storms threaten the stability of the grid, causing power outages for customers and putting repair crews at risk.”)</a:t>
            </a:r>
            <a:endParaRPr lang="en-US" dirty="0">
              <a:latin typeface="Calibri"/>
              <a:cs typeface="Calibri"/>
            </a:endParaRPr>
          </a:p>
        </p:txBody>
      </p:sp>
      <p:sp>
        <p:nvSpPr>
          <p:cNvPr id="40" name="Text Placeholder 7">
            <a:extLst>
              <a:ext uri="{FF2B5EF4-FFF2-40B4-BE49-F238E27FC236}">
                <a16:creationId xmlns:a16="http://schemas.microsoft.com/office/drawing/2014/main" id="{FC89B468-AB56-6344-E0DF-0EF75718162E}"/>
              </a:ext>
            </a:extLst>
          </p:cNvPr>
          <p:cNvSpPr>
            <a:spLocks noGrp="1"/>
          </p:cNvSpPr>
          <p:nvPr>
            <p:ph type="body" sz="quarter" idx="21" hasCustomPrompt="1"/>
          </p:nvPr>
        </p:nvSpPr>
        <p:spPr>
          <a:xfrm>
            <a:off x="612648" y="3857297"/>
            <a:ext cx="6355080" cy="608253"/>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3736" indent="-173736">
              <a:spcAft>
                <a:spcPts val="600"/>
              </a:spcAft>
            </a:pPr>
            <a:r>
              <a:rPr lang="en-US" sz="1400" dirty="0">
                <a:latin typeface="Calibri"/>
                <a:cs typeface="Calibri"/>
              </a:rPr>
              <a:t>Brief summary of technology, overall solution and approach. Include AVEVA products used with full product names.</a:t>
            </a:r>
            <a:endParaRPr lang="en-US" dirty="0"/>
          </a:p>
        </p:txBody>
      </p:sp>
      <p:sp>
        <p:nvSpPr>
          <p:cNvPr id="70" name="Text Placeholder 7">
            <a:extLst>
              <a:ext uri="{FF2B5EF4-FFF2-40B4-BE49-F238E27FC236}">
                <a16:creationId xmlns:a16="http://schemas.microsoft.com/office/drawing/2014/main" id="{971CCC30-1205-2211-BE2A-C2101104F061}"/>
              </a:ext>
            </a:extLst>
          </p:cNvPr>
          <p:cNvSpPr>
            <a:spLocks noGrp="1"/>
          </p:cNvSpPr>
          <p:nvPr>
            <p:ph type="body" sz="quarter" idx="22" hasCustomPrompt="1"/>
          </p:nvPr>
        </p:nvSpPr>
        <p:spPr>
          <a:xfrm>
            <a:off x="612648" y="490035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stStyle>
          <a:p>
            <a:pPr marL="285750" marR="0" lvl="0" indent="-285750" algn="l" defTabSz="914400" rtl="0" eaLnBrk="1" fontAlgn="auto" latinLnBrk="0" hangingPunct="1">
              <a:lnSpc>
                <a:spcPct val="100000"/>
              </a:lnSpc>
              <a:spcBef>
                <a:spcPts val="0"/>
              </a:spcBef>
              <a:spcAft>
                <a:spcPts val="600"/>
              </a:spcAft>
              <a:buClr>
                <a:srgbClr val="F70656"/>
              </a:buClr>
              <a:buSzPct val="100000"/>
              <a:tabLst/>
              <a:defRPr/>
            </a:pPr>
            <a:r>
              <a:rPr lang="en-US" sz="1400" dirty="0">
                <a:latin typeface="Calibri"/>
                <a:cs typeface="Calibri"/>
              </a:rPr>
              <a:t>Outcome. Cite measurable business benefits where available. (Example: %, man-hours, amount/time saved, $ improved, etc.) Tie back to solving pain in challenge statement. Include the human tangibles. (Example: “created a safety-first culture” or “increased morale and trust in data”) Begin each outcome statement with a verb written in past tense.</a:t>
            </a:r>
            <a:br>
              <a:rPr lang="en-US" sz="1400" dirty="0">
                <a:latin typeface="Calibri"/>
                <a:cs typeface="Calibri"/>
              </a:rPr>
            </a:br>
            <a:endParaRPr lang="en-US" sz="1400" dirty="0"/>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dirty="0"/>
              <a:t>© 2024 AVEVA Group Limited and its subsidiaries. All rights reserved.</a:t>
            </a:r>
            <a:endParaRPr lang="en-GB" dirty="0"/>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dirty="0"/>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3"/>
            <a:stretch>
              <a:fillRect/>
            </a:stretch>
          </a:blipFill>
        </p:spPr>
        <p:txBody>
          <a:bodyPr/>
          <a:lstStyle>
            <a:lvl1pPr marL="14414" indent="0">
              <a:buFontTx/>
              <a:buNone/>
              <a:defRPr/>
            </a:lvl1pPr>
          </a:lstStyle>
          <a:p>
            <a:r>
              <a:rPr lang="en-GB"/>
              <a:t> </a:t>
            </a:r>
          </a:p>
        </p:txBody>
      </p:sp>
      <p:sp>
        <p:nvSpPr>
          <p:cNvPr id="14" name="Text Placeholder 13">
            <a:extLst>
              <a:ext uri="{FF2B5EF4-FFF2-40B4-BE49-F238E27FC236}">
                <a16:creationId xmlns:a16="http://schemas.microsoft.com/office/drawing/2014/main" id="{AB079510-1898-2F00-8E22-AD892A635BFB}"/>
              </a:ext>
            </a:extLst>
          </p:cNvPr>
          <p:cNvSpPr>
            <a:spLocks noGrp="1"/>
          </p:cNvSpPr>
          <p:nvPr>
            <p:ph type="body" sz="quarter" idx="29" hasCustomPrompt="1"/>
          </p:nvPr>
        </p:nvSpPr>
        <p:spPr>
          <a:xfrm>
            <a:off x="612640" y="1836876"/>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Challenge</a:t>
            </a:r>
          </a:p>
        </p:txBody>
      </p:sp>
      <p:sp>
        <p:nvSpPr>
          <p:cNvPr id="15" name="Text Placeholder 13">
            <a:extLst>
              <a:ext uri="{FF2B5EF4-FFF2-40B4-BE49-F238E27FC236}">
                <a16:creationId xmlns:a16="http://schemas.microsoft.com/office/drawing/2014/main" id="{20D61C72-3039-08D2-175B-CA4B1FE31EA9}"/>
              </a:ext>
            </a:extLst>
          </p:cNvPr>
          <p:cNvSpPr>
            <a:spLocks noGrp="1"/>
          </p:cNvSpPr>
          <p:nvPr>
            <p:ph type="body" sz="quarter" idx="30" hasCustomPrompt="1"/>
          </p:nvPr>
        </p:nvSpPr>
        <p:spPr>
          <a:xfrm>
            <a:off x="612640" y="3549994"/>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Solution</a:t>
            </a:r>
          </a:p>
        </p:txBody>
      </p:sp>
      <p:sp>
        <p:nvSpPr>
          <p:cNvPr id="16" name="Text Placeholder 13">
            <a:extLst>
              <a:ext uri="{FF2B5EF4-FFF2-40B4-BE49-F238E27FC236}">
                <a16:creationId xmlns:a16="http://schemas.microsoft.com/office/drawing/2014/main" id="{84417167-7E95-E2D6-866F-B91A231FDBE1}"/>
              </a:ext>
            </a:extLst>
          </p:cNvPr>
          <p:cNvSpPr>
            <a:spLocks noGrp="1"/>
          </p:cNvSpPr>
          <p:nvPr>
            <p:ph type="body" sz="quarter" idx="31" hasCustomPrompt="1"/>
          </p:nvPr>
        </p:nvSpPr>
        <p:spPr>
          <a:xfrm>
            <a:off x="612640" y="4587051"/>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Results</a:t>
            </a:r>
          </a:p>
        </p:txBody>
      </p:sp>
    </p:spTree>
    <p:extLst>
      <p:ext uri="{BB962C8B-B14F-4D97-AF65-F5344CB8AC3E}">
        <p14:creationId xmlns:p14="http://schemas.microsoft.com/office/powerpoint/2010/main" val="2013436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6EC54-67D1-7E32-302F-25230625F1F0}"/>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64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dirty="0"/>
              <a:t>[INDUSTRY]  |  [LOCATION]</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a:t>© 2023 AVEVA Group Limited and its subsidiaries. All rights reserved.</a:t>
            </a:r>
            <a:endParaRPr lang="en-GB" dirty="0"/>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dirty="0"/>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4"/>
            <a:stretch>
              <a:fillRect/>
            </a:stretch>
          </a:blipFill>
        </p:spPr>
        <p:txBody>
          <a:bodyPr/>
          <a:lstStyle>
            <a:lvl1pPr marL="14414" indent="0">
              <a:buFontTx/>
              <a:buNone/>
              <a:defRPr/>
            </a:lvl1pPr>
          </a:lstStyle>
          <a:p>
            <a:r>
              <a:rPr lang="en-GB"/>
              <a:t> </a:t>
            </a:r>
          </a:p>
        </p:txBody>
      </p:sp>
    </p:spTree>
    <p:custDataLst>
      <p:tags r:id="rId1"/>
    </p:custDataLst>
    <p:extLst>
      <p:ext uri="{BB962C8B-B14F-4D97-AF65-F5344CB8AC3E}">
        <p14:creationId xmlns:p14="http://schemas.microsoft.com/office/powerpoint/2010/main" val="364755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a:t>© 2023 AVEVA Group Limited and its subsidiaries. All rights reserved.</a:t>
            </a:r>
            <a:endParaRPr lang="en-GB" dirty="0"/>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4"/>
            <a:stretch>
              <a:fillRect/>
            </a:stretch>
          </a:blipFill>
        </p:spPr>
        <p:txBody>
          <a:bodyPr/>
          <a:lstStyle>
            <a:lvl1pPr marL="14414" indent="0">
              <a:buFontTx/>
              <a:buNone/>
              <a:defRPr/>
            </a:lvl1pPr>
          </a:lstStyle>
          <a:p>
            <a:r>
              <a:rPr lang="en-GB"/>
              <a:t> </a:t>
            </a:r>
          </a:p>
        </p:txBody>
      </p:sp>
      <p:cxnSp>
        <p:nvCxnSpPr>
          <p:cNvPr id="9" name="Straight Connector 8">
            <a:extLst>
              <a:ext uri="{FF2B5EF4-FFF2-40B4-BE49-F238E27FC236}">
                <a16:creationId xmlns:a16="http://schemas.microsoft.com/office/drawing/2014/main" id="{E35906A5-72B2-06F2-1C00-9BF238C8C094}"/>
              </a:ext>
            </a:extLst>
          </p:cNvPr>
          <p:cNvCxnSpPr/>
          <p:nvPr userDrawn="1"/>
        </p:nvCxnSpPr>
        <p:spPr>
          <a:xfrm>
            <a:off x="604512" y="457200"/>
            <a:ext cx="907200" cy="0"/>
          </a:xfrm>
          <a:prstGeom prst="line">
            <a:avLst/>
          </a:prstGeom>
          <a:ln w="28575">
            <a:gradFill flip="none" rotWithShape="1">
              <a:gsLst>
                <a:gs pos="0">
                  <a:srgbClr val="FFC000"/>
                </a:gs>
                <a:gs pos="100000">
                  <a:srgbClr val="F7065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C00E1-2353-A2EB-77C6-2001AF8C99FA}"/>
              </a:ext>
            </a:extLst>
          </p:cNvPr>
          <p:cNvSpPr/>
          <p:nvPr userDrawn="1"/>
        </p:nvSpPr>
        <p:spPr>
          <a:xfrm>
            <a:off x="7620000" y="1"/>
            <a:ext cx="4572000" cy="426221"/>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7635238" y="431807"/>
            <a:ext cx="2966114" cy="517421"/>
          </a:xfrm>
          <a:solidFill>
            <a:schemeClr val="tx2">
              <a:alpha val="80000"/>
            </a:schemeClr>
          </a:solidFill>
        </p:spPr>
        <p:txBody>
          <a:bodyPr lIns="324000" tIns="180000">
            <a:noAutofit/>
          </a:bodyPr>
          <a:lstStyle>
            <a:lvl1pPr marL="18288" indent="0">
              <a:lnSpc>
                <a:spcPct val="95000"/>
              </a:lnSpc>
              <a:spcBef>
                <a:spcPts val="800"/>
              </a:spcBef>
              <a:spcAft>
                <a:spcPts val="0"/>
              </a:spcAft>
              <a:buNone/>
              <a:defRPr sz="1200" b="1" cap="none" spc="0" baseline="0">
                <a:solidFill>
                  <a:schemeClr val="bg1"/>
                </a:solidFill>
              </a:defRPr>
            </a:lvl1pPr>
          </a:lstStyle>
          <a:p>
            <a:pPr lvl="0"/>
            <a:r>
              <a:rPr lang="en-GB" dirty="0"/>
              <a:t>[INDUSTRY]  |  [LOCATION]</a:t>
            </a:r>
          </a:p>
        </p:txBody>
      </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10601351" y="304560"/>
            <a:ext cx="1396779" cy="644667"/>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dirty="0"/>
              <a:t>OPTIONAL: Click icon to insert logo</a:t>
            </a:r>
          </a:p>
        </p:txBody>
      </p:sp>
    </p:spTree>
    <p:custDataLst>
      <p:tags r:id="rId1"/>
    </p:custDataLst>
    <p:extLst>
      <p:ext uri="{BB962C8B-B14F-4D97-AF65-F5344CB8AC3E}">
        <p14:creationId xmlns:p14="http://schemas.microsoft.com/office/powerpoint/2010/main" val="101161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4" name="Text Placeholder 7">
            <a:extLst>
              <a:ext uri="{FF2B5EF4-FFF2-40B4-BE49-F238E27FC236}">
                <a16:creationId xmlns:a16="http://schemas.microsoft.com/office/drawing/2014/main" id="{76EEDFDB-BCCE-C2ED-39C6-2CD222029B4E}"/>
              </a:ext>
            </a:extLst>
          </p:cNvPr>
          <p:cNvSpPr>
            <a:spLocks noGrp="1"/>
          </p:cNvSpPr>
          <p:nvPr>
            <p:ph type="body" sz="quarter" idx="13" hasCustomPrompt="1"/>
          </p:nvPr>
        </p:nvSpPr>
        <p:spPr>
          <a:xfrm>
            <a:off x="612649" y="777240"/>
            <a:ext cx="6355075" cy="769802"/>
          </a:xfrm>
        </p:spPr>
        <p:txBody>
          <a:bodyPr lIns="0">
            <a:noAutofit/>
          </a:bodyPr>
          <a:lstStyle>
            <a:lvl1pPr marL="18288" indent="0">
              <a:lnSpc>
                <a:spcPct val="95000"/>
              </a:lnSpc>
              <a:spcBef>
                <a:spcPts val="800"/>
              </a:spcBef>
              <a:spcAft>
                <a:spcPts val="0"/>
              </a:spcAft>
              <a:buNone/>
              <a:defRPr sz="2600" b="0" cap="none" spc="0" baseline="0">
                <a:solidFill>
                  <a:schemeClr val="tx2"/>
                </a:solidFill>
                <a:latin typeface="+mj-lt"/>
              </a:defRPr>
            </a:lvl1pPr>
          </a:lstStyle>
          <a:p>
            <a:pPr lvl="0"/>
            <a:r>
              <a:rPr lang="en-GB" dirty="0"/>
              <a:t>[Victory statement including company name, use present tense]</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dirty="0"/>
              <a:t>[INDUSTRY]  |  [LOCATION]</a:t>
            </a:r>
          </a:p>
        </p:txBody>
      </p:sp>
      <p:sp>
        <p:nvSpPr>
          <p:cNvPr id="39" name="Text Placeholder 7">
            <a:extLst>
              <a:ext uri="{FF2B5EF4-FFF2-40B4-BE49-F238E27FC236}">
                <a16:creationId xmlns:a16="http://schemas.microsoft.com/office/drawing/2014/main" id="{37F44028-68ED-7C5D-3C22-A749F4664F9C}"/>
              </a:ext>
            </a:extLst>
          </p:cNvPr>
          <p:cNvSpPr>
            <a:spLocks noGrp="1"/>
          </p:cNvSpPr>
          <p:nvPr>
            <p:ph type="body" sz="quarter" idx="20" hasCustomPrompt="1"/>
          </p:nvPr>
        </p:nvSpPr>
        <p:spPr>
          <a:xfrm>
            <a:off x="612648" y="214169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1450" indent="-171450">
              <a:spcAft>
                <a:spcPts val="600"/>
              </a:spcAft>
            </a:pPr>
            <a:r>
              <a:rPr lang="en-US" sz="1400" dirty="0">
                <a:latin typeface="Calibri"/>
                <a:cs typeface="Calibri"/>
              </a:rPr>
              <a:t>Outline the challenges the company was facing and manifestation of the pain. Use specific, concrete, and narrativized examples.  (Example: ”Annual storms threaten the stability of the grid, causing power outages for customers and putting repair crews at risk.”)</a:t>
            </a:r>
            <a:endParaRPr lang="en-US" dirty="0">
              <a:latin typeface="Calibri"/>
              <a:cs typeface="Calibri"/>
            </a:endParaRPr>
          </a:p>
        </p:txBody>
      </p:sp>
      <p:sp>
        <p:nvSpPr>
          <p:cNvPr id="40" name="Text Placeholder 7">
            <a:extLst>
              <a:ext uri="{FF2B5EF4-FFF2-40B4-BE49-F238E27FC236}">
                <a16:creationId xmlns:a16="http://schemas.microsoft.com/office/drawing/2014/main" id="{FC89B468-AB56-6344-E0DF-0EF75718162E}"/>
              </a:ext>
            </a:extLst>
          </p:cNvPr>
          <p:cNvSpPr>
            <a:spLocks noGrp="1"/>
          </p:cNvSpPr>
          <p:nvPr>
            <p:ph type="body" sz="quarter" idx="21" hasCustomPrompt="1"/>
          </p:nvPr>
        </p:nvSpPr>
        <p:spPr>
          <a:xfrm>
            <a:off x="612648" y="3857297"/>
            <a:ext cx="6355080" cy="608253"/>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3736" indent="-173736">
              <a:spcAft>
                <a:spcPts val="600"/>
              </a:spcAft>
            </a:pPr>
            <a:r>
              <a:rPr lang="en-US" sz="1400" dirty="0">
                <a:latin typeface="Calibri"/>
                <a:cs typeface="Calibri"/>
              </a:rPr>
              <a:t>Brief summary of technology, overall solution and approach. Include AVEVA products used with full product names.</a:t>
            </a:r>
            <a:endParaRPr lang="en-US" dirty="0"/>
          </a:p>
        </p:txBody>
      </p:sp>
      <p:sp>
        <p:nvSpPr>
          <p:cNvPr id="70" name="Text Placeholder 7">
            <a:extLst>
              <a:ext uri="{FF2B5EF4-FFF2-40B4-BE49-F238E27FC236}">
                <a16:creationId xmlns:a16="http://schemas.microsoft.com/office/drawing/2014/main" id="{971CCC30-1205-2211-BE2A-C2101104F061}"/>
              </a:ext>
            </a:extLst>
          </p:cNvPr>
          <p:cNvSpPr>
            <a:spLocks noGrp="1"/>
          </p:cNvSpPr>
          <p:nvPr>
            <p:ph type="body" sz="quarter" idx="22" hasCustomPrompt="1"/>
          </p:nvPr>
        </p:nvSpPr>
        <p:spPr>
          <a:xfrm>
            <a:off x="612648" y="490035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stStyle>
          <a:p>
            <a:pPr marL="285750" marR="0" lvl="0" indent="-285750" algn="l" defTabSz="914400" rtl="0" eaLnBrk="1" fontAlgn="auto" latinLnBrk="0" hangingPunct="1">
              <a:lnSpc>
                <a:spcPct val="100000"/>
              </a:lnSpc>
              <a:spcBef>
                <a:spcPts val="0"/>
              </a:spcBef>
              <a:spcAft>
                <a:spcPts val="600"/>
              </a:spcAft>
              <a:buClr>
                <a:srgbClr val="F70656"/>
              </a:buClr>
              <a:buSzPct val="100000"/>
              <a:tabLst/>
              <a:defRPr/>
            </a:pPr>
            <a:r>
              <a:rPr lang="en-US" sz="1400" dirty="0">
                <a:latin typeface="Calibri"/>
                <a:cs typeface="Calibri"/>
              </a:rPr>
              <a:t>Outcome. Cite measurable business benefits where available. (Example: %, man-hours, amount/time saved, $ improved, etc.) Tie back to solving pain in challenge statement. Include the human tangibles. (Example: “created a safety-first culture” or “increased morale and trust in data”) Begin each outcome statement with a verb written in past tense.</a:t>
            </a:r>
            <a:br>
              <a:rPr lang="en-US" sz="1400" dirty="0">
                <a:latin typeface="Calibri"/>
                <a:cs typeface="Calibri"/>
              </a:rPr>
            </a:br>
            <a:endParaRPr lang="en-US" sz="1400" dirty="0"/>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a:t>© 2023 AVEVA Group Limited and its subsidiaries. All rights reserved.</a:t>
            </a:r>
            <a:endParaRPr lang="en-GB" dirty="0"/>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dirty="0"/>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17" name="TextBox 16">
            <a:extLst>
              <a:ext uri="{FF2B5EF4-FFF2-40B4-BE49-F238E27FC236}">
                <a16:creationId xmlns:a16="http://schemas.microsoft.com/office/drawing/2014/main" id="{47E4FA28-3C49-DB4F-26CD-445D9C46A865}"/>
              </a:ext>
            </a:extLst>
          </p:cNvPr>
          <p:cNvSpPr txBox="1"/>
          <p:nvPr userDrawn="1"/>
        </p:nvSpPr>
        <p:spPr>
          <a:xfrm>
            <a:off x="612645" y="1833875"/>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dirty="0">
                <a:solidFill>
                  <a:schemeClr val="tx2"/>
                </a:solidFill>
              </a:rPr>
              <a:t>Challenge</a:t>
            </a:r>
          </a:p>
        </p:txBody>
      </p:sp>
      <p:sp>
        <p:nvSpPr>
          <p:cNvPr id="20" name="TextBox 19">
            <a:extLst>
              <a:ext uri="{FF2B5EF4-FFF2-40B4-BE49-F238E27FC236}">
                <a16:creationId xmlns:a16="http://schemas.microsoft.com/office/drawing/2014/main" id="{8166B192-2984-A684-CFEE-24F78B66C4A2}"/>
              </a:ext>
            </a:extLst>
          </p:cNvPr>
          <p:cNvSpPr txBox="1"/>
          <p:nvPr userDrawn="1"/>
        </p:nvSpPr>
        <p:spPr>
          <a:xfrm>
            <a:off x="612645" y="4578889"/>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dirty="0">
                <a:solidFill>
                  <a:schemeClr val="tx2"/>
                </a:solidFill>
              </a:rPr>
              <a:t>Results</a:t>
            </a:r>
          </a:p>
        </p:txBody>
      </p:sp>
      <p:sp>
        <p:nvSpPr>
          <p:cNvPr id="23" name="TextBox 22">
            <a:extLst>
              <a:ext uri="{FF2B5EF4-FFF2-40B4-BE49-F238E27FC236}">
                <a16:creationId xmlns:a16="http://schemas.microsoft.com/office/drawing/2014/main" id="{556E3884-6771-BB52-8AA9-377ECB41D861}"/>
              </a:ext>
            </a:extLst>
          </p:cNvPr>
          <p:cNvSpPr txBox="1"/>
          <p:nvPr userDrawn="1"/>
        </p:nvSpPr>
        <p:spPr>
          <a:xfrm>
            <a:off x="612645" y="3538028"/>
            <a:ext cx="6355075" cy="246221"/>
          </a:xfrm>
          <a:prstGeom prst="rect">
            <a:avLst/>
          </a:prstGeom>
          <a:noFill/>
        </p:spPr>
        <p:txBody>
          <a:bodyPr wrap="square" lIns="0" tIns="0" rIns="0" bIns="0" rtlCol="0">
            <a:spAutoFit/>
          </a:bodyPr>
          <a:lstStyle/>
          <a:p>
            <a:pPr marL="0" indent="0" algn="l">
              <a:buClr>
                <a:srgbClr val="F70656"/>
              </a:buClr>
              <a:buFont typeface="Arial" panose="020B0604020202020204" pitchFamily="34" charset="0"/>
              <a:buNone/>
            </a:pPr>
            <a:r>
              <a:rPr lang="en-US" sz="1600" b="1" dirty="0">
                <a:solidFill>
                  <a:schemeClr val="tx2"/>
                </a:solidFill>
              </a:rPr>
              <a:t>Solution</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3"/>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04788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A3753F-1E30-4FCC-2027-E0703F762DCD}"/>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76834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BF98E4-2993-3D9D-D9E8-129C9C06D24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961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74262E-7BF6-274C-912E-71C875AE5A09}"/>
              </a:ext>
            </a:extLst>
          </p:cNvPr>
          <p:cNvSpPr>
            <a:spLocks noGrp="1"/>
          </p:cNvSpPr>
          <p:nvPr>
            <p:ph type="dt" sz="half" idx="21"/>
          </p:nvPr>
        </p:nvSpPr>
        <p:spPr>
          <a:xfrm>
            <a:off x="-18288" y="6876288"/>
            <a:ext cx="9144" cy="9144"/>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91806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mj-lt"/>
                <a:cs typeface="Calibri" panose="020F0502020204030204" pitchFamily="34" charset="0"/>
              </a:defRPr>
            </a:lvl1pPr>
          </a:lstStyle>
          <a:p>
            <a:pPr lvl="0"/>
            <a:r>
              <a:rPr lang="en-GB" dirty="0"/>
              <a:t>Section 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0" name="Group 39">
            <a:extLst>
              <a:ext uri="{FF2B5EF4-FFF2-40B4-BE49-F238E27FC236}">
                <a16:creationId xmlns:a16="http://schemas.microsoft.com/office/drawing/2014/main" id="{D59FB222-023C-4A27-909E-85CCD23E7F63}"/>
              </a:ext>
            </a:extLst>
          </p:cNvPr>
          <p:cNvGrpSpPr/>
          <p:nvPr userDrawn="1"/>
        </p:nvGrpSpPr>
        <p:grpSpPr>
          <a:xfrm>
            <a:off x="12431200" y="152485"/>
            <a:ext cx="971741" cy="2368319"/>
            <a:chOff x="12431200" y="152485"/>
            <a:chExt cx="971741" cy="2368319"/>
          </a:xfrm>
        </p:grpSpPr>
        <p:grpSp>
          <p:nvGrpSpPr>
            <p:cNvPr id="41" name="Group 40">
              <a:extLst>
                <a:ext uri="{FF2B5EF4-FFF2-40B4-BE49-F238E27FC236}">
                  <a16:creationId xmlns:a16="http://schemas.microsoft.com/office/drawing/2014/main" id="{E68812FE-E582-4893-9574-C0D8236866F9}"/>
                </a:ext>
              </a:extLst>
            </p:cNvPr>
            <p:cNvGrpSpPr/>
            <p:nvPr userDrawn="1"/>
          </p:nvGrpSpPr>
          <p:grpSpPr>
            <a:xfrm>
              <a:off x="12431200" y="152485"/>
              <a:ext cx="971741" cy="1804040"/>
              <a:chOff x="12431200" y="152485"/>
              <a:chExt cx="971741" cy="1804040"/>
            </a:xfrm>
          </p:grpSpPr>
          <p:sp>
            <p:nvSpPr>
              <p:cNvPr id="43" name="Oval 42">
                <a:extLst>
                  <a:ext uri="{FF2B5EF4-FFF2-40B4-BE49-F238E27FC236}">
                    <a16:creationId xmlns:a16="http://schemas.microsoft.com/office/drawing/2014/main" id="{EE5EF1D4-1344-4110-95D8-ABC8603F2186}"/>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B5B867B6-AF67-459F-B464-A438DCCB107D}"/>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4A08F2-E2BB-4357-8215-256021817FD5}"/>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Rectangle 45">
                <a:extLst>
                  <a:ext uri="{FF2B5EF4-FFF2-40B4-BE49-F238E27FC236}">
                    <a16:creationId xmlns:a16="http://schemas.microsoft.com/office/drawing/2014/main" id="{D7B60C1B-9448-4C11-A74B-EBA2DF0001FC}"/>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7" name="Oval 46">
                <a:extLst>
                  <a:ext uri="{FF2B5EF4-FFF2-40B4-BE49-F238E27FC236}">
                    <a16:creationId xmlns:a16="http://schemas.microsoft.com/office/drawing/2014/main" id="{4B611D4C-E42F-4E22-9E6F-9DC5209837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B5B5C84D-D783-421B-BDAD-D63E05765F8B}"/>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BDE96D7-4CE0-47A8-BC8D-2156FCFB348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2" name="Oval 41">
              <a:extLst>
                <a:ext uri="{FF2B5EF4-FFF2-40B4-BE49-F238E27FC236}">
                  <a16:creationId xmlns:a16="http://schemas.microsoft.com/office/drawing/2014/main" id="{CC3D19FF-A3F8-482C-B982-C6AAB7582871}"/>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0" name="Group 49">
            <a:extLst>
              <a:ext uri="{FF2B5EF4-FFF2-40B4-BE49-F238E27FC236}">
                <a16:creationId xmlns:a16="http://schemas.microsoft.com/office/drawing/2014/main" id="{09073E19-DD4E-428B-A07E-156F397777E8}"/>
              </a:ext>
            </a:extLst>
          </p:cNvPr>
          <p:cNvGrpSpPr/>
          <p:nvPr userDrawn="1"/>
        </p:nvGrpSpPr>
        <p:grpSpPr>
          <a:xfrm>
            <a:off x="12431200" y="4770851"/>
            <a:ext cx="1376999" cy="1419507"/>
            <a:chOff x="12431200" y="4979663"/>
            <a:chExt cx="1376999" cy="1419507"/>
          </a:xfrm>
        </p:grpSpPr>
        <p:sp>
          <p:nvSpPr>
            <p:cNvPr id="51" name="Rectangle 50">
              <a:extLst>
                <a:ext uri="{FF2B5EF4-FFF2-40B4-BE49-F238E27FC236}">
                  <a16:creationId xmlns:a16="http://schemas.microsoft.com/office/drawing/2014/main" id="{70956E0B-BE53-4F98-B0B3-C9A0F792340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2" name="Oval 51">
              <a:extLst>
                <a:ext uri="{FF2B5EF4-FFF2-40B4-BE49-F238E27FC236}">
                  <a16:creationId xmlns:a16="http://schemas.microsoft.com/office/drawing/2014/main" id="{E3E4110A-7785-4A32-9D26-A7B9A5A5DB6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1D72238F-08AD-44AE-A3ED-D2BAA005B48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D18799B5-FAFB-4537-9F7C-88EA08AB8651}"/>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EDE2334-4A52-4576-A010-CA7DBEB51329}"/>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42B89D03-5836-493B-BCC9-F7DAAFB1C903}"/>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C2D84EC-DF3B-430E-B2EF-651592D2993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B8DCB963-2128-400D-A17A-4930DFCB707B}"/>
              </a:ext>
            </a:extLst>
          </p:cNvPr>
          <p:cNvGrpSpPr/>
          <p:nvPr userDrawn="1"/>
        </p:nvGrpSpPr>
        <p:grpSpPr>
          <a:xfrm>
            <a:off x="12431200" y="2675600"/>
            <a:ext cx="971741" cy="1940780"/>
            <a:chOff x="12431200" y="2678506"/>
            <a:chExt cx="971741" cy="1940780"/>
          </a:xfrm>
        </p:grpSpPr>
        <p:sp>
          <p:nvSpPr>
            <p:cNvPr id="59" name="Rectangle 58">
              <a:extLst>
                <a:ext uri="{FF2B5EF4-FFF2-40B4-BE49-F238E27FC236}">
                  <a16:creationId xmlns:a16="http://schemas.microsoft.com/office/drawing/2014/main" id="{CE9F8C1A-F084-4085-B46D-459FC464300F}"/>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0" name="Oval 59">
              <a:extLst>
                <a:ext uri="{FF2B5EF4-FFF2-40B4-BE49-F238E27FC236}">
                  <a16:creationId xmlns:a16="http://schemas.microsoft.com/office/drawing/2014/main" id="{F8AF6C56-12ED-4085-ABA9-ACEB62DB2616}"/>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EE6B83A9-E609-4D97-9B57-1FDC78DA2E2F}"/>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FEE221E9-66E7-462C-A92F-452FAE777A5C}"/>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1F8241F0-ED13-4FDD-A150-1B108CB09EC8}"/>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85B021FF-56DB-40A2-B7AA-215161F179D4}"/>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A15CF907-D6CA-4D71-B382-D60BF888BF00}"/>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6" name="TextBox 65">
            <a:extLst>
              <a:ext uri="{FF2B5EF4-FFF2-40B4-BE49-F238E27FC236}">
                <a16:creationId xmlns:a16="http://schemas.microsoft.com/office/drawing/2014/main" id="{29E7183F-237B-470F-9B49-F1AF1302D25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7" name="Picture 66">
            <a:extLst>
              <a:ext uri="{FF2B5EF4-FFF2-40B4-BE49-F238E27FC236}">
                <a16:creationId xmlns:a16="http://schemas.microsoft.com/office/drawing/2014/main" id="{E0841375-67B3-4803-871B-697B4173D8D3}"/>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8" name="TextBox 67">
            <a:extLst>
              <a:ext uri="{FF2B5EF4-FFF2-40B4-BE49-F238E27FC236}">
                <a16:creationId xmlns:a16="http://schemas.microsoft.com/office/drawing/2014/main" id="{F751043D-25C7-491B-8BF0-2CF990585DA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a:solidFill>
                  <a:schemeClr val="bg1"/>
                </a:solidFill>
                <a:latin typeface="+mj-lt"/>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dirty="0"/>
              <a:t>Optional Subtitle</a:t>
            </a:r>
          </a:p>
        </p:txBody>
      </p:sp>
    </p:spTree>
    <p:extLst>
      <p:ext uri="{BB962C8B-B14F-4D97-AF65-F5344CB8AC3E}">
        <p14:creationId xmlns:p14="http://schemas.microsoft.com/office/powerpoint/2010/main" val="220647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val="1"/>
              </a:ext>
            </a:extLst>
          </p:cNvPr>
          <p:cNvSpPr/>
          <p:nvPr userDrawn="1"/>
        </p:nvSpPr>
        <p:spPr>
          <a:xfrm>
            <a:off x="0" y="0"/>
            <a:ext cx="4064000" cy="6858000"/>
          </a:xfrm>
          <a:prstGeom prst="rect">
            <a:avLst/>
          </a:prstGeom>
          <a:gradFill>
            <a:gsLst>
              <a:gs pos="11000">
                <a:schemeClr val="tx2"/>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dirty="0"/>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dirty="0"/>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171450" indent="0">
              <a:lnSpc>
                <a:spcPct val="90000"/>
              </a:lnSpc>
              <a:spcBef>
                <a:spcPts val="0"/>
              </a:spcBef>
              <a:spcAft>
                <a:spcPts val="600"/>
              </a:spcAft>
              <a:buNone/>
              <a:defRPr/>
            </a:lvl2pPr>
            <a:lvl3pPr marL="293688" indent="0">
              <a:buNone/>
              <a:tabLst/>
              <a:defRPr/>
            </a:lvl3pPr>
          </a:lstStyle>
          <a:p>
            <a:pPr lvl="0"/>
            <a:r>
              <a:rPr lang="en-US"/>
              <a:t>Click to edit Master text styles</a:t>
            </a:r>
          </a:p>
          <a:p>
            <a:pPr lvl="1"/>
            <a:r>
              <a:rPr lang="en-US"/>
              <a:t>Second level</a:t>
            </a:r>
          </a:p>
          <a:p>
            <a:pPr lvl="2"/>
            <a:r>
              <a:rPr lang="en-US"/>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773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39.xml"/><Relationship Id="rId4" Type="http://schemas.openxmlformats.org/officeDocument/2006/relationships/image" Target="../media/image2.tif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tif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emf"/><Relationship Id="rId5" Type="http://schemas.openxmlformats.org/officeDocument/2006/relationships/tags" Target="../tags/tag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dirty="0"/>
              <a:t>© 2023 AVEVA Group plc and its subsidiaries. All rights reserved.</a:t>
            </a:r>
            <a:endParaRPr lang="en-GB" dirty="0"/>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40"/>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41"/>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618599258"/>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209" r:id="rId6"/>
    <p:sldLayoutId id="2147483932" r:id="rId7"/>
    <p:sldLayoutId id="2147484163" r:id="rId8"/>
    <p:sldLayoutId id="2147484099" r:id="rId9"/>
    <p:sldLayoutId id="2147483933" r:id="rId10"/>
    <p:sldLayoutId id="2147484005" r:id="rId11"/>
    <p:sldLayoutId id="2147483674" r:id="rId12"/>
    <p:sldLayoutId id="2147484039" r:id="rId13"/>
    <p:sldLayoutId id="2147484164" r:id="rId14"/>
    <p:sldLayoutId id="2147484165" r:id="rId15"/>
    <p:sldLayoutId id="2147483662" r:id="rId16"/>
    <p:sldLayoutId id="2147484037" r:id="rId17"/>
    <p:sldLayoutId id="2147483664" r:id="rId18"/>
    <p:sldLayoutId id="2147484038" r:id="rId19"/>
    <p:sldLayoutId id="2147484092" r:id="rId20"/>
    <p:sldLayoutId id="2147484089" r:id="rId21"/>
    <p:sldLayoutId id="2147483999" r:id="rId22"/>
    <p:sldLayoutId id="2147484098" r:id="rId23"/>
    <p:sldLayoutId id="2147484048" r:id="rId24"/>
    <p:sldLayoutId id="2147484166" r:id="rId25"/>
    <p:sldLayoutId id="2147484168" r:id="rId26"/>
    <p:sldLayoutId id="2147484169" r:id="rId27"/>
    <p:sldLayoutId id="2147484170" r:id="rId28"/>
    <p:sldLayoutId id="2147484171" r:id="rId29"/>
    <p:sldLayoutId id="2147484172" r:id="rId30"/>
    <p:sldLayoutId id="2147484173" r:id="rId31"/>
    <p:sldLayoutId id="2147484174" r:id="rId32"/>
    <p:sldLayoutId id="2147484175" r:id="rId33"/>
    <p:sldLayoutId id="2147484176" r:id="rId34"/>
    <p:sldLayoutId id="2147484177" r:id="rId35"/>
    <p:sldLayoutId id="2147484178" r:id="rId36"/>
    <p:sldLayoutId id="2147484179" r:id="rId37"/>
    <p:sldLayoutId id="214748416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296" userDrawn="1">
          <p15:clr>
            <a:srgbClr val="F26B43"/>
          </p15:clr>
        </p15:guide>
        <p15:guide id="3" pos="384" userDrawn="1">
          <p15:clr>
            <a:srgbClr val="F26B43"/>
          </p15:clr>
        </p15:guide>
        <p15:guide id="4" orient="horz" pos="408" userDrawn="1">
          <p15:clr>
            <a:srgbClr val="F26B43"/>
          </p15:clr>
        </p15:guide>
        <p15:guide id="5" orient="horz" pos="792"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dirty="0"/>
              <a:t>© 2024 AVEVA Group Limited and its subsidiaries. All rights reserved.</a:t>
            </a:r>
            <a:endParaRPr lang="en-GB" dirty="0"/>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4"/>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575989545"/>
      </p:ext>
    </p:extLst>
  </p:cSld>
  <p:clrMap bg1="lt1" tx1="dk1" bg2="lt2" tx2="dk2" accent1="accent1" accent2="accent2" accent3="accent3" accent4="accent4" accent5="accent5" accent6="accent6" hlink="hlink" folHlink="folHlink"/>
  <p:sldLayoutIdLst>
    <p:sldLayoutId id="2147484208"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408">
          <p15:clr>
            <a:srgbClr val="F26B43"/>
          </p15:clr>
        </p15:guide>
        <p15:guide id="5" orient="horz" pos="792">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a:t>© 2023 AVEVA Group Limited and its subsidiaries. All rights reserved.</a:t>
            </a:r>
            <a:endParaRPr lang="en-GB" dirty="0"/>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7"/>
          <a:stretch>
            <a:fillRect/>
          </a:stretch>
        </p:blipFill>
        <p:spPr>
          <a:xfrm>
            <a:off x="14012244" y="4384548"/>
            <a:ext cx="1088171" cy="1611330"/>
          </a:xfrm>
          <a:prstGeom prst="rect">
            <a:avLst/>
          </a:prstGeom>
        </p:spPr>
      </p:pic>
    </p:spTree>
    <p:custDataLst>
      <p:tags r:id="rId5"/>
    </p:custDataLst>
    <p:extLst>
      <p:ext uri="{BB962C8B-B14F-4D97-AF65-F5344CB8AC3E}">
        <p14:creationId xmlns:p14="http://schemas.microsoft.com/office/powerpoint/2010/main" val="2251939996"/>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408">
          <p15:clr>
            <a:srgbClr val="F26B43"/>
          </p15:clr>
        </p15:guide>
        <p15:guide id="5" orient="horz" pos="792">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4.xml"/><Relationship Id="rId6" Type="http://schemas.openxmlformats.org/officeDocument/2006/relationships/hyperlink" Target="https://www.aveva.com/en/perspectives/presentations/2024/uk-power-networks---digitalization-of-the-smart-grid/" TargetMode="Externa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383849-4D94-126F-BF74-2D992E8D025D}"/>
              </a:ext>
            </a:extLst>
          </p:cNvPr>
          <p:cNvSpPr>
            <a:spLocks noGrp="1"/>
          </p:cNvSpPr>
          <p:nvPr>
            <p:ph type="body" sz="quarter" idx="14"/>
          </p:nvPr>
        </p:nvSpPr>
        <p:spPr>
          <a:xfrm>
            <a:off x="612646" y="539496"/>
            <a:ext cx="4572000" cy="185631"/>
          </a:xfrm>
        </p:spPr>
        <p:txBody>
          <a:bodyPr/>
          <a:lstStyle/>
          <a:p>
            <a:r>
              <a:rPr lang="en-US" dirty="0"/>
              <a:t>TRANSMISSION AND DISTRIBUTION | UNITED KINGDOM (UK)</a:t>
            </a:r>
          </a:p>
        </p:txBody>
      </p:sp>
      <p:sp>
        <p:nvSpPr>
          <p:cNvPr id="7" name="Footer Placeholder 6">
            <a:extLst>
              <a:ext uri="{FF2B5EF4-FFF2-40B4-BE49-F238E27FC236}">
                <a16:creationId xmlns:a16="http://schemas.microsoft.com/office/drawing/2014/main" id="{76258A3A-55F8-B480-F168-BC17A558490D}"/>
              </a:ext>
            </a:extLst>
          </p:cNvPr>
          <p:cNvSpPr>
            <a:spLocks noGrp="1"/>
          </p:cNvSpPr>
          <p:nvPr>
            <p:ph type="ftr" sz="quarter" idx="23"/>
          </p:nvPr>
        </p:nvSpPr>
        <p:spPr>
          <a:xfrm>
            <a:off x="612648" y="6256544"/>
            <a:ext cx="6355076" cy="32205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FFFFFF">
                    <a:lumMod val="50000"/>
                  </a:srgbClr>
                </a:solidFill>
                <a:effectLst/>
                <a:uLnTx/>
                <a:uFillTx/>
                <a:latin typeface="Calibri"/>
                <a:ea typeface="+mn-ea"/>
                <a:cs typeface="+mn-cs"/>
              </a:rPr>
              <a:t>© 2024 AVEVA Group Limited or its subsidiaries. All rights reserved.</a:t>
            </a:r>
          </a:p>
        </p:txBody>
      </p:sp>
      <p:pic>
        <p:nvPicPr>
          <p:cNvPr id="2" name="Content Placeholder 5" descr="A logo for a company&#10;&#10;Description automatically generated">
            <a:extLst>
              <a:ext uri="{FF2B5EF4-FFF2-40B4-BE49-F238E27FC236}">
                <a16:creationId xmlns:a16="http://schemas.microsoft.com/office/drawing/2014/main" id="{435F00FD-DD98-B90B-A980-349CF477D1FD}"/>
              </a:ext>
            </a:extLst>
          </p:cNvPr>
          <p:cNvPicPr>
            <a:picLocks noGrp="1" noChangeAspect="1"/>
          </p:cNvPicPr>
          <p:nvPr>
            <p:ph type="pic" sz="quarter" idx="15"/>
          </p:nvPr>
        </p:nvPicPr>
        <p:blipFill>
          <a:blip r:embed="rId4"/>
          <a:srcRect t="484" b="484"/>
          <a:stretch/>
        </p:blipFill>
        <p:spPr>
          <a:xfrm>
            <a:off x="6299951" y="115326"/>
            <a:ext cx="1188720" cy="548640"/>
          </a:xfrm>
        </p:spPr>
      </p:pic>
      <p:pic>
        <p:nvPicPr>
          <p:cNvPr id="4" name="Picture Placeholder 10">
            <a:extLst>
              <a:ext uri="{FF2B5EF4-FFF2-40B4-BE49-F238E27FC236}">
                <a16:creationId xmlns:a16="http://schemas.microsoft.com/office/drawing/2014/main" id="{37BDB406-A6FA-2C25-E783-ABC861C374DC}"/>
              </a:ext>
            </a:extLst>
          </p:cNvPr>
          <p:cNvPicPr>
            <a:picLocks noGrp="1" noChangeAspect="1"/>
          </p:cNvPicPr>
          <p:nvPr>
            <p:ph type="pic" sz="quarter" idx="16"/>
          </p:nvPr>
        </p:nvPicPr>
        <p:blipFill>
          <a:blip r:embed="rId5"/>
          <a:srcRect t="6463" b="6463"/>
          <a:stretch/>
        </p:blipFill>
        <p:spPr>
          <a:xfrm>
            <a:off x="7620000" y="0"/>
            <a:ext cx="4572000" cy="6858000"/>
          </a:xfrm>
        </p:spPr>
      </p:pic>
      <p:sp>
        <p:nvSpPr>
          <p:cNvPr id="14" name="Rectangle 13">
            <a:extLst>
              <a:ext uri="{FF2B5EF4-FFF2-40B4-BE49-F238E27FC236}">
                <a16:creationId xmlns:a16="http://schemas.microsoft.com/office/drawing/2014/main" id="{27E7EC8C-46AD-E52E-B5FC-A80CA834CF31}"/>
              </a:ext>
            </a:extLst>
          </p:cNvPr>
          <p:cNvSpPr/>
          <p:nvPr/>
        </p:nvSpPr>
        <p:spPr>
          <a:xfrm>
            <a:off x="7654948" y="0"/>
            <a:ext cx="4572000" cy="6858000"/>
          </a:xfrm>
          <a:prstGeom prst="rect">
            <a:avLst/>
          </a:prstGeom>
          <a:gradFill>
            <a:gsLst>
              <a:gs pos="11000">
                <a:schemeClr val="tx2">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147386E9-1E6F-4974-A70D-AA21F004A3A3}"/>
              </a:ext>
            </a:extLst>
          </p:cNvPr>
          <p:cNvSpPr txBox="1"/>
          <p:nvPr/>
        </p:nvSpPr>
        <p:spPr>
          <a:xfrm>
            <a:off x="-4197538" y="-340336"/>
            <a:ext cx="3201814" cy="224677"/>
          </a:xfrm>
          <a:prstGeom prst="rect">
            <a:avLst/>
          </a:prstGeom>
          <a:solidFill>
            <a:schemeClr val="tx1">
              <a:lumMod val="50000"/>
              <a:lumOff val="50000"/>
            </a:schemeClr>
          </a:solidFill>
        </p:spPr>
        <p:txBody>
          <a:bodyPr wrap="square" lIns="91440" tIns="27432" bIns="27432">
            <a:spAutoFit/>
          </a:bodyPr>
          <a:lstStyle/>
          <a:p>
            <a:pPr marL="171450" marR="0" lvl="0" indent="-17145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mn-ea"/>
                <a:cs typeface="Calibri"/>
              </a:rPr>
              <a:t>Place this purple overlay over the image on the right.</a:t>
            </a:r>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Text Placeholder 7">
            <a:extLst>
              <a:ext uri="{FF2B5EF4-FFF2-40B4-BE49-F238E27FC236}">
                <a16:creationId xmlns:a16="http://schemas.microsoft.com/office/drawing/2014/main" id="{76EEDFDB-BCCE-C2ED-39C6-2CD222029B4E}"/>
              </a:ext>
            </a:extLst>
          </p:cNvPr>
          <p:cNvSpPr txBox="1">
            <a:spLocks/>
          </p:cNvSpPr>
          <p:nvPr/>
        </p:nvSpPr>
        <p:spPr>
          <a:xfrm>
            <a:off x="612649" y="777240"/>
            <a:ext cx="6875589" cy="769802"/>
          </a:xfrm>
          <a:prstGeom prst="rect">
            <a:avLst/>
          </a:prstGeom>
        </p:spPr>
        <p:txBody>
          <a:bodyPr lIns="0">
            <a:noAutofit/>
          </a:bodyPr>
          <a:lstStyle>
            <a:lvl1pPr marL="18288" indent="0" algn="l" defTabSz="914400" rtl="0" eaLnBrk="1" latinLnBrk="0" hangingPunct="1">
              <a:lnSpc>
                <a:spcPct val="95000"/>
              </a:lnSpc>
              <a:spcBef>
                <a:spcPts val="800"/>
              </a:spcBef>
              <a:spcAft>
                <a:spcPts val="0"/>
              </a:spcAft>
              <a:buClr>
                <a:srgbClr val="F70656"/>
              </a:buClr>
              <a:buSzPct val="100000"/>
              <a:buFont typeface="Arial" panose="020B0604020202020204" pitchFamily="34" charset="0"/>
              <a:buNone/>
              <a:defRPr sz="2600" b="0" kern="1200" cap="none" spc="0" baseline="0">
                <a:solidFill>
                  <a:schemeClr val="tx2"/>
                </a:solidFill>
                <a:latin typeface="+mj-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 marR="0" lvl="0" indent="0" algn="l" defTabSz="914400" rtl="0" eaLnBrk="1" fontAlgn="auto" latinLnBrk="0" hangingPunct="1">
              <a:lnSpc>
                <a:spcPct val="95000"/>
              </a:lnSpc>
              <a:spcBef>
                <a:spcPts val="800"/>
              </a:spcBef>
              <a:spcAft>
                <a:spcPts val="0"/>
              </a:spcAft>
              <a:buClr>
                <a:srgbClr val="F70656"/>
              </a:buClr>
              <a:buSzPct val="100000"/>
              <a:buFont typeface="Arial" panose="020B0604020202020204" pitchFamily="34" charset="0"/>
              <a:buNone/>
              <a:tabLst/>
              <a:defRPr/>
            </a:pPr>
            <a:r>
              <a:rPr kumimoji="0" lang="en-US" sz="2600" b="0" i="0" u="none" strike="noStrike" kern="1200" cap="none" spc="0" normalizeH="0" baseline="0" noProof="0" dirty="0">
                <a:ln>
                  <a:noFill/>
                </a:ln>
                <a:solidFill>
                  <a:srgbClr val="3D1152"/>
                </a:solidFill>
                <a:effectLst/>
                <a:uLnTx/>
                <a:uFillTx/>
                <a:latin typeface="Calibri Light"/>
                <a:ea typeface="+mn-ea"/>
                <a:cs typeface="Calibri" panose="020F0502020204030204" pitchFamily="34" charset="0"/>
              </a:rPr>
              <a:t>UKPN prepares for a sustainable future as a DSO by increasing digitalization of its smart grid</a:t>
            </a:r>
            <a:endParaRPr kumimoji="0" lang="en-GB" sz="2600" b="0" i="0" u="none" strike="noStrike" kern="1200" cap="none" spc="0" normalizeH="0" baseline="0" noProof="0" dirty="0">
              <a:ln>
                <a:noFill/>
              </a:ln>
              <a:solidFill>
                <a:srgbClr val="3D1152"/>
              </a:solidFill>
              <a:effectLst/>
              <a:uLnTx/>
              <a:uFillTx/>
              <a:latin typeface="Calibri Light"/>
              <a:ea typeface="+mn-ea"/>
              <a:cs typeface="Calibri" panose="020F0502020204030204" pitchFamily="34" charset="0"/>
            </a:endParaRPr>
          </a:p>
        </p:txBody>
      </p:sp>
      <p:sp>
        <p:nvSpPr>
          <p:cNvPr id="39" name="Text Placeholder 7">
            <a:extLst>
              <a:ext uri="{FF2B5EF4-FFF2-40B4-BE49-F238E27FC236}">
                <a16:creationId xmlns:a16="http://schemas.microsoft.com/office/drawing/2014/main" id="{37F44028-68ED-7C5D-3C22-A749F4664F9C}"/>
              </a:ext>
            </a:extLst>
          </p:cNvPr>
          <p:cNvSpPr txBox="1">
            <a:spLocks/>
          </p:cNvSpPr>
          <p:nvPr/>
        </p:nvSpPr>
        <p:spPr>
          <a:xfrm>
            <a:off x="612647" y="2100008"/>
            <a:ext cx="6570667" cy="1146276"/>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sz="1400" b="0" kern="1200" cap="none" spc="0" baseline="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rPr>
              <a:t>Be the best performing UK DNO and DSO</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rPr>
              <a:t>Allow for more flexibility on the grid for more DERs to be connected without impacting safety and network reliability </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rPr>
              <a:t>The requirements for DNOs to support DSOs need to develop and use their network more efficiently</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rPr>
              <a:t>Resource intensive data wrangling – too much data for skilled operatives to process in real time</a:t>
            </a:r>
          </a:p>
        </p:txBody>
      </p:sp>
      <p:sp>
        <p:nvSpPr>
          <p:cNvPr id="40" name="Text Placeholder 7">
            <a:extLst>
              <a:ext uri="{FF2B5EF4-FFF2-40B4-BE49-F238E27FC236}">
                <a16:creationId xmlns:a16="http://schemas.microsoft.com/office/drawing/2014/main" id="{FC89B468-AB56-6344-E0DF-0EF75718162E}"/>
              </a:ext>
            </a:extLst>
          </p:cNvPr>
          <p:cNvSpPr txBox="1">
            <a:spLocks/>
          </p:cNvSpPr>
          <p:nvPr/>
        </p:nvSpPr>
        <p:spPr>
          <a:xfrm>
            <a:off x="612647" y="4069623"/>
            <a:ext cx="6570667" cy="572470"/>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sz="1400" b="0" kern="1200" cap="none" spc="0" baseline="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rPr>
              <a:t>Deployed AVEVA™ </a:t>
            </a:r>
            <a:r>
              <a:rPr kumimoji="0" lang="en-US" sz="1400" b="0" i="0" u="none" strike="noStrike" kern="1200" cap="none" spc="0" normalizeH="0" baseline="0" noProof="0" dirty="0" err="1">
                <a:ln>
                  <a:noFill/>
                </a:ln>
                <a:solidFill>
                  <a:srgbClr val="000000"/>
                </a:solidFill>
                <a:effectLst/>
                <a:uLnTx/>
                <a:uFillTx/>
                <a:latin typeface="Calibri"/>
                <a:ea typeface="+mn-ea"/>
                <a:cs typeface="Calibri"/>
              </a:rPr>
              <a:t>PowerRunner</a:t>
            </a:r>
            <a:r>
              <a:rPr kumimoji="0" lang="en-US" sz="1400" b="0" i="0" u="none" strike="noStrike" kern="1200" cap="none" spc="0" normalizeH="0" baseline="0" noProof="0" dirty="0">
                <a:ln>
                  <a:noFill/>
                </a:ln>
                <a:solidFill>
                  <a:srgbClr val="000000"/>
                </a:solidFill>
                <a:effectLst/>
                <a:uLnTx/>
                <a:uFillTx/>
                <a:latin typeface="Calibri"/>
                <a:ea typeface="+mn-ea"/>
                <a:cs typeface="Calibri"/>
              </a:rPr>
              <a:t> on AVEVA™ PI System™ to streamline data collection, access and advanced analytics focused on grid modernization.</a:t>
            </a:r>
          </a:p>
          <a:p>
            <a:pPr marL="0" marR="0" lvl="0" indent="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70" name="Text Placeholder 7">
            <a:extLst>
              <a:ext uri="{FF2B5EF4-FFF2-40B4-BE49-F238E27FC236}">
                <a16:creationId xmlns:a16="http://schemas.microsoft.com/office/drawing/2014/main" id="{971CCC30-1205-2211-BE2A-C2101104F061}"/>
              </a:ext>
            </a:extLst>
          </p:cNvPr>
          <p:cNvSpPr txBox="1">
            <a:spLocks/>
          </p:cNvSpPr>
          <p:nvPr/>
        </p:nvSpPr>
        <p:spPr>
          <a:xfrm>
            <a:off x="612647" y="4850934"/>
            <a:ext cx="6570667" cy="1280160"/>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3D1152"/>
                </a:solidFill>
                <a:effectLst/>
                <a:uLnTx/>
                <a:uFillTx/>
                <a:latin typeface="Calibri"/>
                <a:ea typeface="+mn-ea"/>
                <a:cs typeface="Calibri"/>
              </a:rPr>
              <a:t>Single source of truth for OT/IT data </a:t>
            </a:r>
            <a:r>
              <a:rPr lang="en-US" dirty="0">
                <a:solidFill>
                  <a:srgbClr val="3D1152"/>
                </a:solidFill>
              </a:rPr>
              <a:t>and</a:t>
            </a:r>
            <a:r>
              <a:rPr kumimoji="0" lang="en-US" sz="1400" b="1" i="0" u="none" strike="noStrike" kern="1200" cap="none" spc="0" normalizeH="0" baseline="0" noProof="0" dirty="0">
                <a:ln>
                  <a:noFill/>
                </a:ln>
                <a:solidFill>
                  <a:srgbClr val="3D1152"/>
                </a:solidFill>
                <a:effectLst/>
                <a:uLnTx/>
                <a:uFillTx/>
                <a:latin typeface="Calibri"/>
                <a:ea typeface="+mn-ea"/>
                <a:cs typeface="Calibri"/>
              </a:rPr>
              <a:t> analytics</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3D1152"/>
                </a:solidFill>
                <a:effectLst/>
                <a:uLnTx/>
                <a:uFillTx/>
                <a:latin typeface="Calibri"/>
                <a:ea typeface="+mn-ea"/>
                <a:cs typeface="Calibri"/>
              </a:rPr>
              <a:t>Advanced Analytics for RTU health, transformer load management, network connectivity, predictive failure</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3D1152"/>
                </a:solidFill>
                <a:effectLst/>
                <a:uLnTx/>
                <a:uFillTx/>
                <a:latin typeface="Calibri"/>
                <a:ea typeface="+mn-ea"/>
                <a:cs typeface="Calibri"/>
              </a:rPr>
              <a:t>Improved planning data</a:t>
            </a:r>
          </a:p>
          <a:p>
            <a:pPr marL="171450" marR="0" lvl="0" indent="-171450"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srgbClr val="3D1152"/>
                </a:solidFill>
                <a:effectLst/>
                <a:uLnTx/>
                <a:uFillTx/>
                <a:latin typeface="Calibri"/>
                <a:ea typeface="+mn-ea"/>
                <a:cs typeface="Calibri"/>
              </a:rPr>
              <a:t>Improved proactive maintenance of assets</a:t>
            </a:r>
          </a:p>
          <a:p>
            <a:pPr marL="176213" marR="0" lvl="0" indent="-176213" algn="l" defTabSz="914400"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endParaRPr kumimoji="0" lang="en-GB" sz="1400" b="1" i="0" u="none" strike="noStrike" kern="1200" cap="none" spc="0" normalizeH="0" baseline="0" noProof="0" dirty="0">
              <a:ln>
                <a:noFill/>
              </a:ln>
              <a:solidFill>
                <a:srgbClr val="3D1152"/>
              </a:solidFill>
              <a:effectLst/>
              <a:uLnTx/>
              <a:uFillTx/>
              <a:latin typeface="Calibri"/>
              <a:ea typeface="+mn-ea"/>
              <a:cs typeface="Calibri"/>
            </a:endParaRPr>
          </a:p>
        </p:txBody>
      </p:sp>
      <p:sp>
        <p:nvSpPr>
          <p:cNvPr id="17" name="TextBox 16">
            <a:extLst>
              <a:ext uri="{FF2B5EF4-FFF2-40B4-BE49-F238E27FC236}">
                <a16:creationId xmlns:a16="http://schemas.microsoft.com/office/drawing/2014/main" id="{47E4FA28-3C49-DB4F-26CD-445D9C46A865}"/>
              </a:ext>
            </a:extLst>
          </p:cNvPr>
          <p:cNvSpPr txBox="1"/>
          <p:nvPr/>
        </p:nvSpPr>
        <p:spPr>
          <a:xfrm>
            <a:off x="612645" y="1853737"/>
            <a:ext cx="6355075"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 typeface="Arial" panose="020B0604020202020204" pitchFamily="34" charset="0"/>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mn-cs"/>
              </a:rPr>
              <a:t>Challenge</a:t>
            </a:r>
          </a:p>
        </p:txBody>
      </p:sp>
      <p:sp>
        <p:nvSpPr>
          <p:cNvPr id="20" name="TextBox 19">
            <a:extLst>
              <a:ext uri="{FF2B5EF4-FFF2-40B4-BE49-F238E27FC236}">
                <a16:creationId xmlns:a16="http://schemas.microsoft.com/office/drawing/2014/main" id="{8166B192-2984-A684-CFEE-24F78B66C4A2}"/>
              </a:ext>
            </a:extLst>
          </p:cNvPr>
          <p:cNvSpPr txBox="1"/>
          <p:nvPr/>
        </p:nvSpPr>
        <p:spPr>
          <a:xfrm>
            <a:off x="612645" y="4617393"/>
            <a:ext cx="6355075"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 typeface="Arial" panose="020B0604020202020204" pitchFamily="34" charset="0"/>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mn-cs"/>
              </a:rPr>
              <a:t>Results</a:t>
            </a:r>
          </a:p>
        </p:txBody>
      </p:sp>
      <p:sp>
        <p:nvSpPr>
          <p:cNvPr id="23" name="TextBox 22">
            <a:extLst>
              <a:ext uri="{FF2B5EF4-FFF2-40B4-BE49-F238E27FC236}">
                <a16:creationId xmlns:a16="http://schemas.microsoft.com/office/drawing/2014/main" id="{556E3884-6771-BB52-8AA9-377ECB41D861}"/>
              </a:ext>
            </a:extLst>
          </p:cNvPr>
          <p:cNvSpPr txBox="1"/>
          <p:nvPr/>
        </p:nvSpPr>
        <p:spPr>
          <a:xfrm>
            <a:off x="612645" y="3829481"/>
            <a:ext cx="6355075"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
                <a:srgbClr val="F70656"/>
              </a:buClr>
              <a:buSzTx/>
              <a:buFont typeface="Arial" panose="020B0604020202020204" pitchFamily="34" charset="0"/>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mn-cs"/>
              </a:rPr>
              <a:t>Solution</a:t>
            </a:r>
          </a:p>
        </p:txBody>
      </p:sp>
      <p:sp>
        <p:nvSpPr>
          <p:cNvPr id="15" name="Online Image Placeholder 14">
            <a:extLst>
              <a:ext uri="{FF2B5EF4-FFF2-40B4-BE49-F238E27FC236}">
                <a16:creationId xmlns:a16="http://schemas.microsoft.com/office/drawing/2014/main" id="{58C4E7D6-455B-E4C8-2B39-14A7C1CD036B}"/>
              </a:ext>
            </a:extLst>
          </p:cNvPr>
          <p:cNvSpPr>
            <a:spLocks noGrp="1"/>
          </p:cNvSpPr>
          <p:nvPr>
            <p:ph type="clipArt" sz="quarter" idx="24"/>
          </p:nvPr>
        </p:nvSpPr>
        <p:spPr/>
        <p:txBody>
          <a:bodyPr>
            <a:normAutofit lnSpcReduction="10000"/>
          </a:bodyPr>
          <a:lstStyle/>
          <a:p>
            <a:endParaRPr lang="en-US"/>
          </a:p>
        </p:txBody>
      </p:sp>
      <p:sp>
        <p:nvSpPr>
          <p:cNvPr id="5" name="Rectangle 4">
            <a:hlinkClick r:id="rId6"/>
            <a:extLst>
              <a:ext uri="{FF2B5EF4-FFF2-40B4-BE49-F238E27FC236}">
                <a16:creationId xmlns:a16="http://schemas.microsoft.com/office/drawing/2014/main" id="{AB74BA6F-3725-8609-EEA3-0BC70DD397FD}"/>
              </a:ext>
            </a:extLst>
          </p:cNvPr>
          <p:cNvSpPr/>
          <p:nvPr/>
        </p:nvSpPr>
        <p:spPr>
          <a:xfrm>
            <a:off x="6068303" y="6180510"/>
            <a:ext cx="1420368" cy="380185"/>
          </a:xfrm>
          <a:prstGeom prst="rect">
            <a:avLst/>
          </a:prstGeom>
          <a:solidFill>
            <a:srgbClr val="4D5DE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53" normalizeH="0" noProof="0" dirty="0">
                <a:ln>
                  <a:noFill/>
                </a:ln>
                <a:solidFill>
                  <a:prstClr val="white"/>
                </a:solidFill>
                <a:effectLst/>
                <a:uLnTx/>
                <a:uFillTx/>
                <a:latin typeface="Calibri" panose="020F0502020204030204"/>
                <a:ea typeface="+mn-ea"/>
                <a:cs typeface="+mn-cs"/>
              </a:rPr>
              <a:t>Learn more</a:t>
            </a:r>
          </a:p>
        </p:txBody>
      </p:sp>
    </p:spTree>
    <p:custDataLst>
      <p:tags r:id="rId1"/>
    </p:custDataLst>
    <p:extLst>
      <p:ext uri="{BB962C8B-B14F-4D97-AF65-F5344CB8AC3E}">
        <p14:creationId xmlns:p14="http://schemas.microsoft.com/office/powerpoint/2010/main" val="122625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VEVA_PowerPoint_Jan2021">
  <a:themeElements>
    <a:clrScheme name="AVEVA Expanded">
      <a:dk1>
        <a:srgbClr val="000000"/>
      </a:dk1>
      <a:lt1>
        <a:srgbClr val="FFFFFF"/>
      </a:lt1>
      <a:dk2>
        <a:srgbClr val="3D1152"/>
      </a:dk2>
      <a:lt2>
        <a:srgbClr val="F2F5F7"/>
      </a:lt2>
      <a:accent1>
        <a:srgbClr val="6B04A8"/>
      </a:accent1>
      <a:accent2>
        <a:srgbClr val="4D69E0"/>
      </a:accent2>
      <a:accent3>
        <a:srgbClr val="179E71"/>
      </a:accent3>
      <a:accent4>
        <a:srgbClr val="FFBC00"/>
      </a:accent4>
      <a:accent5>
        <a:srgbClr val="FF6C1A"/>
      </a:accent5>
      <a:accent6>
        <a:srgbClr val="F70656"/>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Presentation2" id="{FDE5A7B8-1C3F-4198-B0B7-7BD0238EE076}" vid="{CD51C698-FA3C-450B-AC0B-6BA978BBF6E9}"/>
    </a:ext>
  </a:extLst>
</a:theme>
</file>

<file path=ppt/theme/theme2.xml><?xml version="1.0" encoding="utf-8"?>
<a:theme xmlns:a="http://schemas.openxmlformats.org/drawingml/2006/main" name="1_AVEVA_PowerPoint_Jan2021">
  <a:themeElements>
    <a:clrScheme name="AVEVA Preferred">
      <a:dk1>
        <a:srgbClr val="000000"/>
      </a:dk1>
      <a:lt1>
        <a:srgbClr val="FFFFFF"/>
      </a:lt1>
      <a:dk2>
        <a:srgbClr val="3D1152"/>
      </a:dk2>
      <a:lt2>
        <a:srgbClr val="F2F5F7"/>
      </a:lt2>
      <a:accent1>
        <a:srgbClr val="6B04A8"/>
      </a:accent1>
      <a:accent2>
        <a:srgbClr val="C530FF"/>
      </a:accent2>
      <a:accent3>
        <a:srgbClr val="3B20C0"/>
      </a:accent3>
      <a:accent4>
        <a:srgbClr val="93B0FF"/>
      </a:accent4>
      <a:accent5>
        <a:srgbClr val="30B887"/>
      </a:accent5>
      <a:accent6>
        <a:srgbClr val="8FE5C2"/>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VEVA_PowerPoint_Template_Apr2023_Main_External.potx" id="{70BCFCEC-94EF-4789-8A97-15B7D8E5ED11}" vid="{C1241AC9-F690-4693-B626-74699C7B3505}"/>
    </a:ext>
  </a:extLst>
</a:theme>
</file>

<file path=ppt/theme/theme3.xml><?xml version="1.0" encoding="utf-8"?>
<a:theme xmlns:a="http://schemas.openxmlformats.org/drawingml/2006/main" name="2_AVEVA_PowerPoint_Jan2021">
  <a:themeElements>
    <a:clrScheme name="AVEVA Preferred">
      <a:dk1>
        <a:srgbClr val="000000"/>
      </a:dk1>
      <a:lt1>
        <a:srgbClr val="FFFFFF"/>
      </a:lt1>
      <a:dk2>
        <a:srgbClr val="3D1152"/>
      </a:dk2>
      <a:lt2>
        <a:srgbClr val="F2F5F7"/>
      </a:lt2>
      <a:accent1>
        <a:srgbClr val="6B04A8"/>
      </a:accent1>
      <a:accent2>
        <a:srgbClr val="C530FF"/>
      </a:accent2>
      <a:accent3>
        <a:srgbClr val="3B20C0"/>
      </a:accent3>
      <a:accent4>
        <a:srgbClr val="93B0FF"/>
      </a:accent4>
      <a:accent5>
        <a:srgbClr val="30B887"/>
      </a:accent5>
      <a:accent6>
        <a:srgbClr val="8FE5C2"/>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VEVA_PowerPoint_Template_Apr2023_Main_External.potx" id="{70BCFCEC-94EF-4789-8A97-15B7D8E5ED11}" vid="{C1241AC9-F690-4693-B626-74699C7B350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5FDBD30D0CA240A37DDC1B2B598A53" ma:contentTypeVersion="4" ma:contentTypeDescription="Create a new document." ma:contentTypeScope="" ma:versionID="253da8fa9f1d173b70ca19e9c1935b74">
  <xsd:schema xmlns:xsd="http://www.w3.org/2001/XMLSchema" xmlns:xs="http://www.w3.org/2001/XMLSchema" xmlns:p="http://schemas.microsoft.com/office/2006/metadata/properties" xmlns:ns2="a69a3ed0-78e8-4fe8-a6bb-b30b8276964e" targetNamespace="http://schemas.microsoft.com/office/2006/metadata/properties" ma:root="true" ma:fieldsID="8eda8ec1b70a417cb067d6681e9759d7" ns2:_="">
    <xsd:import namespace="a69a3ed0-78e8-4fe8-a6bb-b30b827696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a3ed0-78e8-4fe8-a6bb-b30b82769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A346D7-B8A9-4B73-9FDE-A282004AEBA2}"/>
</file>

<file path=customXml/itemProps2.xml><?xml version="1.0" encoding="utf-8"?>
<ds:datastoreItem xmlns:ds="http://schemas.openxmlformats.org/officeDocument/2006/customXml" ds:itemID="{F6BB8968-47A5-400D-A7AA-2BC3A564B33C}"/>
</file>

<file path=customXml/itemProps3.xml><?xml version="1.0" encoding="utf-8"?>
<ds:datastoreItem xmlns:ds="http://schemas.openxmlformats.org/officeDocument/2006/customXml" ds:itemID="{7502C6AE-2B10-4AFF-B353-67CEFBBD7788}"/>
</file>

<file path=docProps/app.xml><?xml version="1.0" encoding="utf-8"?>
<Properties xmlns="http://schemas.openxmlformats.org/officeDocument/2006/extended-properties" xmlns:vt="http://schemas.openxmlformats.org/officeDocument/2006/docPropsVTypes">
  <Template>AVEVA_PowerPoint_Template_Apr2023_ColorfulData_External</Template>
  <TotalTime>0</TotalTime>
  <Words>334</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Arial</vt:lpstr>
      <vt:lpstr>Calibri</vt:lpstr>
      <vt:lpstr>Calibri Light</vt:lpstr>
      <vt:lpstr>Muli</vt:lpstr>
      <vt:lpstr>Muli Regular Roman</vt:lpstr>
      <vt:lpstr>Muli-Regular</vt:lpstr>
      <vt:lpstr>Segoe UI</vt:lpstr>
      <vt:lpstr>AVEVA_PowerPoint_Jan2021</vt:lpstr>
      <vt:lpstr>1_AVEVA_PowerPoint_Jan2021</vt:lpstr>
      <vt:lpstr>2_AVEVA_PowerPoint_Jan2021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Mihaela Golan</dc:creator>
  <dc:description>January 2021 template</dc:description>
  <cp:lastModifiedBy>Mihaela Golan</cp:lastModifiedBy>
  <cp:revision>1</cp:revision>
  <cp:lastPrinted>2019-08-05T14:07:05Z</cp:lastPrinted>
  <dcterms:created xsi:type="dcterms:W3CDTF">2024-12-02T17:55:03Z</dcterms:created>
  <dcterms:modified xsi:type="dcterms:W3CDTF">2024-12-02T18:10:27Z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8cda11-b0e0-4a5f-b13e-64e9de363f52_Enabled">
    <vt:lpwstr>true</vt:lpwstr>
  </property>
  <property fmtid="{D5CDD505-2E9C-101B-9397-08002B2CF9AE}" pid="3" name="MSIP_Label_9c8cda11-b0e0-4a5f-b13e-64e9de363f52_SetDate">
    <vt:lpwstr>2024-12-02T18:10:26Z</vt:lpwstr>
  </property>
  <property fmtid="{D5CDD505-2E9C-101B-9397-08002B2CF9AE}" pid="4" name="MSIP_Label_9c8cda11-b0e0-4a5f-b13e-64e9de363f52_Method">
    <vt:lpwstr>Standard</vt:lpwstr>
  </property>
  <property fmtid="{D5CDD505-2E9C-101B-9397-08002B2CF9AE}" pid="5" name="MSIP_Label_9c8cda11-b0e0-4a5f-b13e-64e9de363f52_Name">
    <vt:lpwstr>Internal Only</vt:lpwstr>
  </property>
  <property fmtid="{D5CDD505-2E9C-101B-9397-08002B2CF9AE}" pid="6" name="MSIP_Label_9c8cda11-b0e0-4a5f-b13e-64e9de363f52_SiteId">
    <vt:lpwstr>425a5546-5a6e-4f1b-ab62-23d91d07d893</vt:lpwstr>
  </property>
  <property fmtid="{D5CDD505-2E9C-101B-9397-08002B2CF9AE}" pid="7" name="MSIP_Label_9c8cda11-b0e0-4a5f-b13e-64e9de363f52_ActionId">
    <vt:lpwstr>5998729a-652d-43b6-9e6f-e05b2cbb3c47</vt:lpwstr>
  </property>
  <property fmtid="{D5CDD505-2E9C-101B-9397-08002B2CF9AE}" pid="8" name="MSIP_Label_9c8cda11-b0e0-4a5f-b13e-64e9de363f52_ContentBits">
    <vt:lpwstr>0</vt:lpwstr>
  </property>
  <property fmtid="{D5CDD505-2E9C-101B-9397-08002B2CF9AE}" pid="9" name="ContentTypeId">
    <vt:lpwstr>0x0101000A5FDBD30D0CA240A37DDC1B2B598A53</vt:lpwstr>
  </property>
</Properties>
</file>